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4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343" r:id="rId25"/>
    <p:sldId id="280" r:id="rId26"/>
    <p:sldId id="342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39" r:id="rId37"/>
    <p:sldId id="290" r:id="rId38"/>
    <p:sldId id="291" r:id="rId39"/>
    <p:sldId id="292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14" r:id="rId70"/>
    <p:sldId id="324" r:id="rId71"/>
    <p:sldId id="325" r:id="rId72"/>
    <p:sldId id="326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1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Artificial Intelligence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Knowledge Representation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distinctions</a:t>
            </a:r>
            <a:r>
              <a:rPr lang="en-US" dirty="0" smtClean="0"/>
              <a:t> between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data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information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, and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wisdom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very </a:t>
            </a:r>
            <a:r>
              <a:rPr lang="en-US" dirty="0" smtClean="0">
                <a:solidFill>
                  <a:srgbClr val="FF0000"/>
                </a:solidFill>
              </a:rPr>
              <a:t>discrete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are more like </a:t>
            </a:r>
            <a:r>
              <a:rPr lang="en-US" dirty="0" smtClean="0">
                <a:solidFill>
                  <a:srgbClr val="FF0000"/>
                </a:solidFill>
              </a:rPr>
              <a:t>shades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gray</a:t>
            </a:r>
            <a:r>
              <a:rPr lang="en-US" dirty="0" smtClean="0"/>
              <a:t>, rather than black and white (</a:t>
            </a:r>
            <a:r>
              <a:rPr lang="en-US" dirty="0" err="1" smtClean="0"/>
              <a:t>Shedroff</a:t>
            </a:r>
            <a:r>
              <a:rPr lang="en-US" dirty="0" smtClean="0"/>
              <a:t>, 2001).</a:t>
            </a:r>
          </a:p>
          <a:p>
            <a:r>
              <a:rPr lang="en-US" i="1" dirty="0" smtClean="0"/>
              <a:t>"</a:t>
            </a:r>
            <a:r>
              <a:rPr lang="en-US" i="1" dirty="0" smtClean="0">
                <a:solidFill>
                  <a:srgbClr val="C00000"/>
                </a:solidFill>
              </a:rPr>
              <a:t>data</a:t>
            </a:r>
            <a:r>
              <a:rPr lang="en-US" i="1" dirty="0" smtClean="0"/>
              <a:t>"</a:t>
            </a:r>
            <a:r>
              <a:rPr lang="en-US" dirty="0" smtClean="0"/>
              <a:t> and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C00000"/>
                </a:solidFill>
              </a:rPr>
              <a:t>information</a:t>
            </a:r>
            <a:r>
              <a:rPr lang="en-US" dirty="0" smtClean="0"/>
              <a:t>" </a:t>
            </a:r>
            <a:r>
              <a:rPr lang="en-US" dirty="0" smtClean="0">
                <a:solidFill>
                  <a:schemeClr val="accent1"/>
                </a:solidFill>
              </a:rPr>
              <a:t>deal</a:t>
            </a:r>
            <a:r>
              <a:rPr lang="en-US" dirty="0" smtClean="0"/>
              <a:t> with the </a:t>
            </a:r>
            <a:r>
              <a:rPr lang="en-US" dirty="0" smtClean="0">
                <a:solidFill>
                  <a:srgbClr val="FF0000"/>
                </a:solidFill>
              </a:rPr>
              <a:t>past</a:t>
            </a:r>
            <a:r>
              <a:rPr lang="en-US" dirty="0" smtClean="0"/>
              <a:t>; they are based on the </a:t>
            </a:r>
            <a:r>
              <a:rPr lang="en-US" dirty="0" smtClean="0">
                <a:solidFill>
                  <a:schemeClr val="accent1"/>
                </a:solidFill>
              </a:rPr>
              <a:t>gathering</a:t>
            </a:r>
            <a:r>
              <a:rPr lang="en-US" dirty="0" smtClean="0"/>
              <a:t> of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facts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adding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context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"</a:t>
            </a:r>
            <a:r>
              <a:rPr lang="en-US" i="1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" </a:t>
            </a:r>
            <a:r>
              <a:rPr lang="en-US" dirty="0" smtClean="0">
                <a:solidFill>
                  <a:schemeClr val="accent1"/>
                </a:solidFill>
              </a:rPr>
              <a:t>deals</a:t>
            </a:r>
            <a:r>
              <a:rPr lang="en-US" dirty="0" smtClean="0"/>
              <a:t> with the </a:t>
            </a:r>
            <a:r>
              <a:rPr lang="en-US" dirty="0" smtClean="0">
                <a:solidFill>
                  <a:srgbClr val="FF0000"/>
                </a:solidFill>
              </a:rPr>
              <a:t>present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chemeClr val="accent1"/>
                </a:solidFill>
              </a:rPr>
              <a:t>enable</a:t>
            </a:r>
            <a:r>
              <a:rPr lang="en-US" dirty="0" smtClean="0"/>
              <a:t> us to </a:t>
            </a:r>
            <a:r>
              <a:rPr lang="en-US" dirty="0" smtClean="0">
                <a:solidFill>
                  <a:srgbClr val="0301D8"/>
                </a:solidFill>
              </a:rPr>
              <a:t>perform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"</a:t>
            </a:r>
            <a:r>
              <a:rPr lang="en-US" i="1" dirty="0" smtClean="0">
                <a:solidFill>
                  <a:srgbClr val="C00000"/>
                </a:solidFill>
              </a:rPr>
              <a:t>wisdom</a:t>
            </a:r>
            <a:r>
              <a:rPr lang="en-US" i="1" dirty="0" smtClean="0"/>
              <a:t>"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deals</a:t>
            </a:r>
            <a:r>
              <a:rPr lang="en-US" dirty="0" smtClean="0"/>
              <a:t> with the </a:t>
            </a:r>
            <a:r>
              <a:rPr lang="en-US" dirty="0" smtClean="0">
                <a:solidFill>
                  <a:srgbClr val="FF0000"/>
                </a:solidFill>
              </a:rPr>
              <a:t>future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acquire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vision</a:t>
            </a:r>
            <a:r>
              <a:rPr lang="en-US" dirty="0" smtClean="0"/>
              <a:t> for what </a:t>
            </a:r>
            <a:r>
              <a:rPr lang="en-US" dirty="0" smtClean="0">
                <a:solidFill>
                  <a:srgbClr val="0301D8"/>
                </a:solidFill>
              </a:rPr>
              <a:t>will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be</a:t>
            </a:r>
            <a:r>
              <a:rPr lang="en-US" dirty="0" smtClean="0"/>
              <a:t>, rather </a:t>
            </a:r>
            <a:r>
              <a:rPr lang="en-US" dirty="0" smtClean="0"/>
              <a:t>than for </a:t>
            </a:r>
            <a:r>
              <a:rPr lang="en-US" dirty="0" smtClean="0"/>
              <a:t>what is or was.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Knowledge Typology Map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637" y="914400"/>
            <a:ext cx="807777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map shows two types of </a:t>
            </a:r>
            <a:r>
              <a:rPr lang="en-US" b="1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/>
              <a:t> -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0301D8"/>
                </a:solidFill>
              </a:rPr>
              <a:t>Tacit</a:t>
            </a:r>
            <a:r>
              <a:rPr lang="en-US" dirty="0" smtClean="0"/>
              <a:t> and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0301D8"/>
                </a:solidFill>
              </a:rPr>
              <a:t>Explicit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Tacit</a:t>
            </a:r>
            <a:r>
              <a:rPr lang="en-US" i="1" dirty="0" smtClean="0"/>
              <a:t> </a:t>
            </a:r>
            <a:r>
              <a:rPr lang="ar-EG" i="1" dirty="0" smtClean="0">
                <a:solidFill>
                  <a:srgbClr val="0301D8"/>
                </a:solidFill>
              </a:rPr>
              <a:t>ضمني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 </a:t>
            </a:r>
            <a:r>
              <a:rPr lang="en-US" dirty="0" smtClean="0"/>
              <a:t>comes from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0301D8"/>
                </a:solidFill>
              </a:rPr>
              <a:t>experience</a:t>
            </a:r>
            <a:r>
              <a:rPr lang="en-US" i="1" dirty="0" smtClean="0"/>
              <a:t>", "</a:t>
            </a:r>
            <a:r>
              <a:rPr lang="en-US" i="1" dirty="0" smtClean="0">
                <a:solidFill>
                  <a:srgbClr val="0301D8"/>
                </a:solidFill>
              </a:rPr>
              <a:t>action</a:t>
            </a:r>
            <a:r>
              <a:rPr lang="en-US" i="1" dirty="0" smtClean="0"/>
              <a:t>", "</a:t>
            </a:r>
            <a:r>
              <a:rPr lang="en-US" i="1" dirty="0" smtClean="0">
                <a:solidFill>
                  <a:srgbClr val="0301D8"/>
                </a:solidFill>
              </a:rPr>
              <a:t>subjective</a:t>
            </a:r>
            <a:r>
              <a:rPr lang="en-US" i="1" dirty="0" smtClean="0"/>
              <a:t>“ </a:t>
            </a:r>
            <a:r>
              <a:rPr lang="ar-EG" i="1" dirty="0" smtClean="0"/>
              <a:t>شخصي</a:t>
            </a:r>
            <a:r>
              <a:rPr lang="en-US" i="1" dirty="0" smtClean="0"/>
              <a:t> </a:t>
            </a:r>
            <a:r>
              <a:rPr lang="en-US" i="1" dirty="0" smtClean="0"/>
              <a:t>, "</a:t>
            </a:r>
            <a:r>
              <a:rPr lang="en-US" i="1" dirty="0" smtClean="0">
                <a:solidFill>
                  <a:srgbClr val="0301D8"/>
                </a:solidFill>
              </a:rPr>
              <a:t>insight</a:t>
            </a:r>
            <a:r>
              <a:rPr lang="en-US" i="1" dirty="0" smtClean="0"/>
              <a:t>“ </a:t>
            </a:r>
            <a:r>
              <a:rPr lang="ar-EG" i="1" dirty="0" err="1" smtClean="0"/>
              <a:t>فطنة </a:t>
            </a:r>
            <a:r>
              <a:rPr lang="ar-EG" i="1" dirty="0" smtClean="0"/>
              <a:t>- بصيرة</a:t>
            </a:r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Explicit</a:t>
            </a:r>
            <a:r>
              <a:rPr lang="en-US" b="1" i="1" dirty="0" smtClean="0">
                <a:solidFill>
                  <a:srgbClr val="0301D8"/>
                </a:solidFill>
              </a:rPr>
              <a:t> </a:t>
            </a:r>
            <a:r>
              <a:rPr lang="ar-EG" b="1" i="1" dirty="0" smtClean="0">
                <a:solidFill>
                  <a:srgbClr val="0301D8"/>
                </a:solidFill>
              </a:rPr>
              <a:t> صريحة</a:t>
            </a:r>
            <a:r>
              <a:rPr lang="en-US" i="1" dirty="0" smtClean="0">
                <a:solidFill>
                  <a:srgbClr val="C00000"/>
                </a:solidFill>
              </a:rPr>
              <a:t>knowledge</a:t>
            </a:r>
            <a:r>
              <a:rPr lang="en-US" i="1" dirty="0" smtClean="0"/>
              <a:t> </a:t>
            </a:r>
            <a:r>
              <a:rPr lang="en-US" dirty="0" smtClean="0"/>
              <a:t>comes from </a:t>
            </a:r>
            <a:r>
              <a:rPr lang="en-US" i="1" dirty="0" smtClean="0"/>
              <a:t>"</a:t>
            </a:r>
            <a:r>
              <a:rPr lang="en-US" i="1" dirty="0" smtClean="0">
                <a:solidFill>
                  <a:srgbClr val="0301D8"/>
                </a:solidFill>
              </a:rPr>
              <a:t>principle</a:t>
            </a:r>
            <a:r>
              <a:rPr lang="en-US" i="1" dirty="0" smtClean="0"/>
              <a:t>", "</a:t>
            </a:r>
            <a:r>
              <a:rPr lang="en-US" i="1" dirty="0" smtClean="0">
                <a:solidFill>
                  <a:srgbClr val="0301D8"/>
                </a:solidFill>
              </a:rPr>
              <a:t>procedure</a:t>
            </a:r>
            <a:r>
              <a:rPr lang="en-US" i="1" dirty="0" smtClean="0"/>
              <a:t>", "</a:t>
            </a:r>
            <a:r>
              <a:rPr lang="en-US" i="1" dirty="0" smtClean="0">
                <a:solidFill>
                  <a:srgbClr val="0301D8"/>
                </a:solidFill>
              </a:rPr>
              <a:t>process</a:t>
            </a:r>
            <a:r>
              <a:rPr lang="en-US" i="1" dirty="0" smtClean="0"/>
              <a:t>", "</a:t>
            </a:r>
            <a:r>
              <a:rPr lang="en-US" i="1" dirty="0" smtClean="0">
                <a:solidFill>
                  <a:srgbClr val="0301D8"/>
                </a:solidFill>
              </a:rPr>
              <a:t>concepts</a:t>
            </a:r>
            <a:r>
              <a:rPr lang="en-US" i="1" dirty="0" smtClean="0"/>
              <a:t>",</a:t>
            </a:r>
            <a:r>
              <a:rPr lang="en-US" dirty="0" smtClean="0"/>
              <a:t> via transcribed </a:t>
            </a:r>
            <a:r>
              <a:rPr lang="en-US" dirty="0" smtClean="0">
                <a:solidFill>
                  <a:srgbClr val="0301D8"/>
                </a:solidFill>
              </a:rPr>
              <a:t>content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artifact</a:t>
            </a:r>
            <a:r>
              <a:rPr lang="en-US" dirty="0" smtClean="0"/>
              <a:t> of some type.</a:t>
            </a:r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0301D8"/>
                </a:solidFill>
              </a:rPr>
              <a:t>Facts</a:t>
            </a:r>
            <a:r>
              <a:rPr lang="en-US" b="1" dirty="0" smtClean="0"/>
              <a:t> :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instance</a:t>
            </a:r>
            <a:r>
              <a:rPr lang="en-US" dirty="0" smtClean="0"/>
              <a:t> that are </a:t>
            </a:r>
            <a:r>
              <a:rPr lang="en-US" dirty="0" smtClean="0">
                <a:solidFill>
                  <a:srgbClr val="0301D8"/>
                </a:solidFill>
              </a:rPr>
              <a:t>specific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unique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0301D8"/>
                </a:solidFill>
              </a:rPr>
              <a:t>Concepts</a:t>
            </a:r>
            <a:r>
              <a:rPr lang="en-US" b="1" dirty="0" smtClean="0"/>
              <a:t> :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class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items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words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ideas</a:t>
            </a:r>
            <a:r>
              <a:rPr lang="en-US" dirty="0" smtClean="0"/>
              <a:t> that are known by a common name and </a:t>
            </a:r>
            <a:r>
              <a:rPr lang="en-US" dirty="0" smtClean="0">
                <a:solidFill>
                  <a:srgbClr val="0301D8"/>
                </a:solidFill>
              </a:rPr>
              <a:t>share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common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features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0301D8"/>
                </a:solidFill>
              </a:rPr>
              <a:t>Processes</a:t>
            </a:r>
            <a:r>
              <a:rPr lang="en-US" dirty="0" smtClean="0"/>
              <a:t> : are </a:t>
            </a:r>
            <a:r>
              <a:rPr lang="en-US" dirty="0" smtClean="0">
                <a:solidFill>
                  <a:srgbClr val="FF0000"/>
                </a:solidFill>
              </a:rPr>
              <a:t>flow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events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activities</a:t>
            </a:r>
            <a:r>
              <a:rPr lang="en-US" dirty="0" smtClean="0"/>
              <a:t> that describe </a:t>
            </a:r>
            <a:r>
              <a:rPr lang="en-US" dirty="0" smtClean="0">
                <a:solidFill>
                  <a:srgbClr val="0301D8"/>
                </a:solidFill>
              </a:rPr>
              <a:t>how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things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work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0301D8"/>
                </a:solidFill>
              </a:rPr>
              <a:t>Procedures</a:t>
            </a:r>
            <a:r>
              <a:rPr lang="en-US" dirty="0" smtClean="0"/>
              <a:t> : are series of </a:t>
            </a:r>
            <a:r>
              <a:rPr lang="en-US" dirty="0" smtClean="0">
                <a:solidFill>
                  <a:srgbClr val="FF0000"/>
                </a:solidFill>
              </a:rPr>
              <a:t>step-by-step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actions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decisions</a:t>
            </a:r>
            <a:r>
              <a:rPr lang="en-US" dirty="0" smtClean="0"/>
              <a:t> that result in the </a:t>
            </a:r>
            <a:r>
              <a:rPr lang="en-US" dirty="0" smtClean="0">
                <a:solidFill>
                  <a:srgbClr val="0301D8"/>
                </a:solidFill>
              </a:rPr>
              <a:t>achievement</a:t>
            </a:r>
            <a:r>
              <a:rPr lang="en-US" dirty="0" smtClean="0"/>
              <a:t> of a </a:t>
            </a:r>
            <a:r>
              <a:rPr lang="en-US" dirty="0" smtClean="0">
                <a:solidFill>
                  <a:srgbClr val="0301D8"/>
                </a:solidFill>
              </a:rPr>
              <a:t>task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0301D8"/>
                </a:solidFill>
              </a:rPr>
              <a:t>Principles</a:t>
            </a:r>
            <a:r>
              <a:rPr lang="en-US" b="1" dirty="0" smtClean="0"/>
              <a:t> :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guidelines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rules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parameters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0000"/>
                </a:solidFill>
              </a:rPr>
              <a:t>govern</a:t>
            </a:r>
            <a:r>
              <a:rPr lang="en-US" dirty="0" smtClean="0"/>
              <a:t>; principles allow to make </a:t>
            </a:r>
            <a:r>
              <a:rPr lang="en-US" dirty="0" smtClean="0">
                <a:solidFill>
                  <a:srgbClr val="0301D8"/>
                </a:solidFill>
              </a:rPr>
              <a:t>predictions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draw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implications</a:t>
            </a:r>
            <a:r>
              <a:rPr lang="en-US" dirty="0" smtClean="0"/>
              <a:t> </a:t>
            </a:r>
            <a:r>
              <a:rPr lang="ar-EG" dirty="0" smtClean="0"/>
              <a:t>تأثيرات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Knowledge </a:t>
            </a:r>
            <a:r>
              <a:rPr lang="en-US" b="1" dirty="0" smtClean="0">
                <a:solidFill>
                  <a:srgbClr val="FF0000"/>
                </a:solidFill>
              </a:rPr>
              <a:t>Types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Cognitive psychologists sort knowledge into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Declarative</a:t>
            </a:r>
            <a:r>
              <a:rPr lang="en-US" dirty="0" smtClean="0"/>
              <a:t> and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Procedural</a:t>
            </a:r>
            <a:r>
              <a:rPr lang="en-US" b="1" dirty="0" smtClean="0"/>
              <a:t> </a:t>
            </a:r>
            <a:r>
              <a:rPr lang="en-US" dirty="0" smtClean="0"/>
              <a:t>category and some researchers added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Strategic</a:t>
            </a:r>
            <a:r>
              <a:rPr lang="en-US" dirty="0" smtClean="0"/>
              <a:t> as a third category.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About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procedural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, there is some </a:t>
            </a:r>
            <a:r>
              <a:rPr lang="en-US" dirty="0" smtClean="0">
                <a:solidFill>
                  <a:srgbClr val="0301D8"/>
                </a:solidFill>
              </a:rPr>
              <a:t>disparity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301D8"/>
                </a:solidFill>
              </a:rPr>
              <a:t>views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− One, it is close to </a:t>
            </a:r>
            <a:r>
              <a:rPr lang="en-US" dirty="0" smtClean="0">
                <a:solidFill>
                  <a:srgbClr val="FF0000"/>
                </a:solidFill>
              </a:rPr>
              <a:t>Tacit</a:t>
            </a:r>
            <a:r>
              <a:rPr lang="en-US" dirty="0" smtClean="0"/>
              <a:t> knowledge, it manifests itself in the </a:t>
            </a:r>
            <a:r>
              <a:rPr lang="en-US" dirty="0" smtClean="0">
                <a:solidFill>
                  <a:schemeClr val="accent1"/>
                </a:solidFill>
              </a:rPr>
              <a:t>doing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chemeClr val="accent1"/>
                </a:solidFill>
              </a:rPr>
              <a:t>something</a:t>
            </a:r>
            <a:r>
              <a:rPr lang="en-US" dirty="0" smtClean="0"/>
              <a:t> yet </a:t>
            </a:r>
            <a:r>
              <a:rPr lang="en-US" dirty="0" smtClean="0">
                <a:solidFill>
                  <a:srgbClr val="0301D8"/>
                </a:solidFill>
              </a:rPr>
              <a:t>cannot</a:t>
            </a:r>
            <a:r>
              <a:rPr lang="en-US" dirty="0" smtClean="0"/>
              <a:t> be </a:t>
            </a:r>
            <a:r>
              <a:rPr lang="en-US" dirty="0" smtClean="0">
                <a:solidFill>
                  <a:srgbClr val="0301D8"/>
                </a:solidFill>
              </a:rPr>
              <a:t>expressed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301D8"/>
                </a:solidFill>
              </a:rPr>
              <a:t>words</a:t>
            </a:r>
            <a:r>
              <a:rPr lang="en-US" dirty="0" smtClean="0"/>
              <a:t>; e.g., we read </a:t>
            </a:r>
            <a:r>
              <a:rPr lang="en-US" dirty="0" smtClean="0">
                <a:solidFill>
                  <a:srgbClr val="FF0000"/>
                </a:solidFill>
              </a:rPr>
              <a:t>faces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moods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− Another, it is close to </a:t>
            </a:r>
            <a:r>
              <a:rPr lang="en-US" dirty="0" smtClean="0">
                <a:solidFill>
                  <a:srgbClr val="FF0000"/>
                </a:solidFill>
              </a:rPr>
              <a:t>declarative</a:t>
            </a:r>
            <a:r>
              <a:rPr lang="en-US" dirty="0" smtClean="0"/>
              <a:t> knowledge; the difference is that a </a:t>
            </a:r>
            <a:r>
              <a:rPr lang="en-US" dirty="0" smtClean="0">
                <a:solidFill>
                  <a:srgbClr val="0301D8"/>
                </a:solidFill>
              </a:rPr>
              <a:t>task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method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1"/>
                </a:solidFill>
              </a:rPr>
              <a:t>described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instead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B0F0"/>
                </a:solidFill>
              </a:rPr>
              <a:t>facts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B0F0"/>
                </a:solidFill>
              </a:rPr>
              <a:t>things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All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declarative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FF0000"/>
                </a:solidFill>
              </a:rPr>
              <a:t>explicit</a:t>
            </a:r>
            <a:r>
              <a:rPr lang="en-US" dirty="0" smtClean="0"/>
              <a:t> knowledge; it is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 that can be </a:t>
            </a:r>
            <a:r>
              <a:rPr lang="en-US" dirty="0" smtClean="0">
                <a:solidFill>
                  <a:srgbClr val="0301D8"/>
                </a:solidFill>
              </a:rPr>
              <a:t>articulated</a:t>
            </a:r>
            <a:r>
              <a:rPr lang="en-US" dirty="0" smtClean="0"/>
              <a:t> </a:t>
            </a:r>
            <a:r>
              <a:rPr lang="ar-EG" dirty="0" smtClean="0"/>
              <a:t>يمكن التلفظ </a:t>
            </a:r>
            <a:r>
              <a:rPr lang="ar-EG" dirty="0" err="1" smtClean="0"/>
              <a:t>بها</a:t>
            </a:r>
            <a:r>
              <a:rPr lang="ar-EG" dirty="0" smtClean="0"/>
              <a:t> بوضوح</a:t>
            </a:r>
            <a:r>
              <a:rPr lang="en-US" dirty="0" smtClean="0"/>
              <a:t>; e.g. knowledge about </a:t>
            </a:r>
            <a:r>
              <a:rPr lang="en-US" dirty="0" smtClean="0">
                <a:solidFill>
                  <a:srgbClr val="FF0000"/>
                </a:solidFill>
              </a:rPr>
              <a:t>facts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objects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concepts</a:t>
            </a:r>
            <a:r>
              <a:rPr lang="en-US" dirty="0" smtClean="0"/>
              <a:t>, 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The </a:t>
            </a:r>
            <a:r>
              <a:rPr lang="en-US" b="1" i="1" dirty="0" smtClean="0">
                <a:solidFill>
                  <a:srgbClr val="C00000"/>
                </a:solidFill>
              </a:rPr>
              <a:t>strategic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knowledge</a:t>
            </a:r>
            <a:r>
              <a:rPr lang="en-US" i="1" dirty="0" smtClean="0"/>
              <a:t> </a:t>
            </a:r>
            <a:r>
              <a:rPr lang="en-US" dirty="0" smtClean="0"/>
              <a:t>is thought as a </a:t>
            </a:r>
            <a:r>
              <a:rPr lang="en-US" dirty="0" smtClean="0">
                <a:solidFill>
                  <a:schemeClr val="accent1"/>
                </a:solidFill>
              </a:rPr>
              <a:t>subset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declarative</a:t>
            </a:r>
            <a:r>
              <a:rPr lang="en-US" dirty="0" smtClean="0"/>
              <a:t> knowledge.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23" y="914400"/>
            <a:ext cx="849917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Relationship among Knowledge </a:t>
            </a:r>
            <a:r>
              <a:rPr lang="en-US" b="1" dirty="0" smtClean="0">
                <a:solidFill>
                  <a:srgbClr val="C00000"/>
                </a:solidFill>
              </a:rPr>
              <a:t>Types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dirty="0" smtClean="0"/>
              <a:t>The relationship among</a:t>
            </a:r>
            <a:r>
              <a:rPr lang="en-US" sz="2000" i="1" dirty="0" smtClean="0"/>
              <a:t> explicit, implicit, tacit, declarative and procedural knowledge</a:t>
            </a:r>
            <a:r>
              <a:rPr lang="en-US" sz="2000" dirty="0" smtClean="0"/>
              <a:t> are: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43" y="1600200"/>
            <a:ext cx="7878222" cy="490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1.1 Framework of Knowledge Representation</a:t>
            </a:r>
            <a:r>
              <a:rPr lang="en-US" sz="3600" dirty="0" smtClean="0">
                <a:solidFill>
                  <a:srgbClr val="FF0000"/>
                </a:solidFill>
              </a:rPr>
              <a:t> (Poole 1998)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Computer</a:t>
            </a:r>
            <a:r>
              <a:rPr lang="en-US" sz="2200" dirty="0" smtClean="0"/>
              <a:t> requires a well-defined </a:t>
            </a:r>
            <a:r>
              <a:rPr lang="en-US" sz="2200" dirty="0" smtClean="0">
                <a:solidFill>
                  <a:srgbClr val="0301D8"/>
                </a:solidFill>
              </a:rPr>
              <a:t>problem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301D8"/>
                </a:solidFill>
              </a:rPr>
              <a:t>description</a:t>
            </a:r>
            <a:r>
              <a:rPr lang="en-US" sz="2200" dirty="0" smtClean="0"/>
              <a:t> to </a:t>
            </a:r>
            <a:r>
              <a:rPr lang="en-US" sz="2200" dirty="0" smtClean="0">
                <a:solidFill>
                  <a:srgbClr val="FFC000"/>
                </a:solidFill>
              </a:rPr>
              <a:t>process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FFC000"/>
                </a:solidFill>
              </a:rPr>
              <a:t>provide</a:t>
            </a:r>
            <a:r>
              <a:rPr lang="en-US" sz="2200" dirty="0" smtClean="0"/>
              <a:t> well-defined </a:t>
            </a:r>
            <a:r>
              <a:rPr lang="en-US" sz="2200" dirty="0" smtClean="0">
                <a:solidFill>
                  <a:srgbClr val="C00000"/>
                </a:solidFill>
              </a:rPr>
              <a:t>acceptable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solution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To </a:t>
            </a:r>
            <a:r>
              <a:rPr lang="en-US" sz="2200" dirty="0" smtClean="0">
                <a:solidFill>
                  <a:schemeClr val="accent1"/>
                </a:solidFill>
              </a:rPr>
              <a:t>collect</a:t>
            </a:r>
            <a:r>
              <a:rPr lang="en-US" sz="2200" dirty="0" smtClean="0"/>
              <a:t> fragments of </a:t>
            </a:r>
            <a:r>
              <a:rPr lang="en-US" sz="2200" dirty="0" smtClean="0">
                <a:solidFill>
                  <a:srgbClr val="0301D8"/>
                </a:solidFill>
              </a:rPr>
              <a:t>knowledge</a:t>
            </a:r>
            <a:r>
              <a:rPr lang="en-US" sz="2200" dirty="0" smtClean="0"/>
              <a:t> we need first to </a:t>
            </a:r>
            <a:r>
              <a:rPr lang="en-US" sz="2200" dirty="0" smtClean="0">
                <a:solidFill>
                  <a:srgbClr val="C00000"/>
                </a:solidFill>
              </a:rPr>
              <a:t>formulate</a:t>
            </a:r>
            <a:r>
              <a:rPr lang="en-US" sz="2200" dirty="0" smtClean="0"/>
              <a:t> a </a:t>
            </a:r>
            <a:r>
              <a:rPr lang="en-US" sz="2200" dirty="0" smtClean="0">
                <a:solidFill>
                  <a:srgbClr val="0301D8"/>
                </a:solidFill>
              </a:rPr>
              <a:t>description</a:t>
            </a:r>
            <a:r>
              <a:rPr lang="en-US" sz="2200" dirty="0" smtClean="0"/>
              <a:t> in our </a:t>
            </a:r>
            <a:r>
              <a:rPr lang="en-US" sz="2200" dirty="0" smtClean="0">
                <a:solidFill>
                  <a:srgbClr val="0301D8"/>
                </a:solidFill>
              </a:rPr>
              <a:t>spoken</a:t>
            </a:r>
            <a:r>
              <a:rPr lang="en-US" sz="2200" dirty="0" smtClean="0"/>
              <a:t> language and then </a:t>
            </a:r>
            <a:r>
              <a:rPr lang="en-US" sz="2200" dirty="0" smtClean="0">
                <a:solidFill>
                  <a:srgbClr val="FF0000"/>
                </a:solidFill>
              </a:rPr>
              <a:t>represent</a:t>
            </a:r>
            <a:r>
              <a:rPr lang="en-US" sz="2200" dirty="0" smtClean="0"/>
              <a:t> it in </a:t>
            </a:r>
            <a:r>
              <a:rPr lang="en-US" sz="2200" dirty="0" smtClean="0">
                <a:solidFill>
                  <a:srgbClr val="C00000"/>
                </a:solidFill>
              </a:rPr>
              <a:t>formal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language</a:t>
            </a:r>
            <a:r>
              <a:rPr lang="en-US" sz="2200" dirty="0" smtClean="0"/>
              <a:t> so that </a:t>
            </a:r>
            <a:r>
              <a:rPr lang="en-US" sz="2200" dirty="0" smtClean="0">
                <a:solidFill>
                  <a:srgbClr val="0301D8"/>
                </a:solidFill>
              </a:rPr>
              <a:t>computer</a:t>
            </a:r>
            <a:r>
              <a:rPr lang="en-US" sz="2200" dirty="0" smtClean="0"/>
              <a:t> can </a:t>
            </a:r>
            <a:r>
              <a:rPr lang="en-US" sz="2200" dirty="0" smtClean="0">
                <a:solidFill>
                  <a:srgbClr val="0301D8"/>
                </a:solidFill>
              </a:rPr>
              <a:t>understand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0301D8"/>
                </a:solidFill>
              </a:rPr>
              <a:t>computer</a:t>
            </a:r>
            <a:r>
              <a:rPr lang="en-US" sz="2200" dirty="0" smtClean="0"/>
              <a:t> can then </a:t>
            </a:r>
            <a:r>
              <a:rPr lang="en-US" sz="2200" dirty="0" smtClean="0">
                <a:solidFill>
                  <a:srgbClr val="0301D8"/>
                </a:solidFill>
              </a:rPr>
              <a:t>use</a:t>
            </a:r>
            <a:r>
              <a:rPr lang="en-US" sz="2200" dirty="0" smtClean="0"/>
              <a:t> an </a:t>
            </a:r>
            <a:r>
              <a:rPr lang="en-US" sz="2200" dirty="0" smtClean="0">
                <a:solidFill>
                  <a:srgbClr val="FF0000"/>
                </a:solidFill>
              </a:rPr>
              <a:t>algorithm</a:t>
            </a:r>
            <a:r>
              <a:rPr lang="en-US" sz="2200" dirty="0" smtClean="0"/>
              <a:t> to </a:t>
            </a:r>
            <a:r>
              <a:rPr lang="en-US" sz="2200" dirty="0" smtClean="0">
                <a:solidFill>
                  <a:srgbClr val="0301D8"/>
                </a:solidFill>
              </a:rPr>
              <a:t>compute</a:t>
            </a:r>
            <a:r>
              <a:rPr lang="en-US" sz="2200" dirty="0" smtClean="0"/>
              <a:t> an </a:t>
            </a:r>
            <a:r>
              <a:rPr lang="en-US" sz="2200" dirty="0" smtClean="0">
                <a:solidFill>
                  <a:srgbClr val="FF0000"/>
                </a:solidFill>
              </a:rPr>
              <a:t>answer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81400"/>
            <a:ext cx="7239000" cy="282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steps</a:t>
            </a:r>
            <a:r>
              <a:rPr lang="en-US" dirty="0" smtClean="0"/>
              <a:t> are:</a:t>
            </a:r>
          </a:p>
          <a:p>
            <a:pPr>
              <a:buNone/>
            </a:pPr>
            <a:r>
              <a:rPr lang="en-US" dirty="0" smtClean="0"/>
              <a:t>− The </a:t>
            </a:r>
            <a:r>
              <a:rPr lang="en-US" b="1" dirty="0" smtClean="0">
                <a:solidFill>
                  <a:schemeClr val="accent1"/>
                </a:solidFill>
              </a:rPr>
              <a:t>informal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formalism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chemeClr val="accent1"/>
                </a:solidFill>
              </a:rPr>
              <a:t>problem</a:t>
            </a:r>
            <a:r>
              <a:rPr lang="en-US" dirty="0" smtClean="0"/>
              <a:t> takes place </a:t>
            </a:r>
            <a:r>
              <a:rPr lang="en-US" dirty="0" smtClean="0">
                <a:solidFill>
                  <a:srgbClr val="0301D8"/>
                </a:solidFill>
              </a:rPr>
              <a:t>first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− It is then </a:t>
            </a:r>
            <a:r>
              <a:rPr lang="en-US" dirty="0" smtClean="0">
                <a:solidFill>
                  <a:schemeClr val="accent1"/>
                </a:solidFill>
              </a:rPr>
              <a:t>represented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formally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chemeClr val="accent1"/>
                </a:solidFill>
              </a:rPr>
              <a:t>computer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produces</a:t>
            </a:r>
            <a:r>
              <a:rPr lang="en-US" dirty="0" smtClean="0"/>
              <a:t> an </a:t>
            </a:r>
            <a:r>
              <a:rPr lang="en-US" dirty="0" smtClean="0">
                <a:solidFill>
                  <a:schemeClr val="accent1"/>
                </a:solidFill>
              </a:rPr>
              <a:t>output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− This </a:t>
            </a:r>
            <a:r>
              <a:rPr lang="en-US" dirty="0" smtClean="0">
                <a:solidFill>
                  <a:schemeClr val="accent1"/>
                </a:solidFill>
              </a:rPr>
              <a:t>output</a:t>
            </a:r>
            <a:r>
              <a:rPr lang="en-US" dirty="0" smtClean="0"/>
              <a:t> can then be </a:t>
            </a:r>
            <a:r>
              <a:rPr lang="en-US" dirty="0" smtClean="0">
                <a:solidFill>
                  <a:srgbClr val="0301D8"/>
                </a:solidFill>
              </a:rPr>
              <a:t>represented</a:t>
            </a:r>
            <a:r>
              <a:rPr lang="en-US" dirty="0" smtClean="0"/>
              <a:t> in an </a:t>
            </a:r>
            <a:r>
              <a:rPr lang="en-US" b="1" dirty="0" smtClean="0">
                <a:solidFill>
                  <a:schemeClr val="accent1"/>
                </a:solidFill>
              </a:rPr>
              <a:t>informally</a:t>
            </a:r>
            <a:r>
              <a:rPr lang="en-US" dirty="0" smtClean="0"/>
              <a:t> described solution that </a:t>
            </a:r>
            <a:r>
              <a:rPr lang="en-US" dirty="0" smtClean="0">
                <a:solidFill>
                  <a:schemeClr val="accent1"/>
                </a:solidFill>
              </a:rPr>
              <a:t>user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understands</a:t>
            </a:r>
            <a:r>
              <a:rPr lang="en-US" dirty="0" smtClean="0"/>
              <a:t> or checks for consistency.</a:t>
            </a:r>
          </a:p>
          <a:p>
            <a:pPr>
              <a:buNone/>
            </a:pPr>
            <a:r>
              <a:rPr lang="en-US" dirty="0" smtClean="0"/>
              <a:t> The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solving</a:t>
            </a:r>
            <a:r>
              <a:rPr lang="en-US" dirty="0" smtClean="0"/>
              <a:t> requires:</a:t>
            </a:r>
          </a:p>
          <a:p>
            <a:pPr>
              <a:buNone/>
            </a:pPr>
            <a:r>
              <a:rPr lang="en-US" dirty="0" smtClean="0"/>
              <a:t>− </a:t>
            </a:r>
            <a:r>
              <a:rPr lang="en-US" b="1" dirty="0" smtClean="0">
                <a:solidFill>
                  <a:srgbClr val="0301D8"/>
                </a:solidFill>
              </a:rPr>
              <a:t>formal knowledge representation</a:t>
            </a:r>
            <a:r>
              <a:rPr lang="en-US" dirty="0" smtClean="0"/>
              <a:t>, and</a:t>
            </a:r>
          </a:p>
          <a:p>
            <a:pPr>
              <a:buNone/>
            </a:pPr>
            <a:r>
              <a:rPr lang="en-US" dirty="0" smtClean="0"/>
              <a:t>− </a:t>
            </a:r>
            <a:r>
              <a:rPr lang="en-US" b="1" dirty="0" smtClean="0">
                <a:solidFill>
                  <a:srgbClr val="0301D8"/>
                </a:solidFill>
              </a:rPr>
              <a:t>conversion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0301D8"/>
                </a:solidFill>
              </a:rPr>
              <a:t>informal</a:t>
            </a:r>
            <a:r>
              <a:rPr lang="en-US" dirty="0" smtClean="0"/>
              <a:t> knowledge to </a:t>
            </a:r>
            <a:r>
              <a:rPr lang="en-US" b="1" dirty="0" smtClean="0">
                <a:solidFill>
                  <a:srgbClr val="0301D8"/>
                </a:solidFill>
              </a:rPr>
              <a:t>formal</a:t>
            </a:r>
            <a:r>
              <a:rPr lang="en-US" dirty="0" smtClean="0"/>
              <a:t> knowledge ,</a:t>
            </a:r>
          </a:p>
          <a:p>
            <a:pPr>
              <a:buNone/>
            </a:pPr>
            <a:r>
              <a:rPr lang="en-US" dirty="0" smtClean="0"/>
              <a:t>   that is conversion of </a:t>
            </a:r>
            <a:r>
              <a:rPr lang="en-US" dirty="0" smtClean="0">
                <a:solidFill>
                  <a:srgbClr val="0301D8"/>
                </a:solidFill>
              </a:rPr>
              <a:t>implicit</a:t>
            </a:r>
            <a:r>
              <a:rPr lang="en-US" dirty="0" smtClean="0"/>
              <a:t> knowledge to </a:t>
            </a:r>
            <a:r>
              <a:rPr lang="en-US" dirty="0" smtClean="0">
                <a:solidFill>
                  <a:srgbClr val="0301D8"/>
                </a:solidFill>
              </a:rPr>
              <a:t>explicit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Note</a:t>
            </a:r>
            <a:r>
              <a:rPr lang="en-US" dirty="0" smtClean="0"/>
              <a:t> : A </a:t>
            </a:r>
            <a:r>
              <a:rPr lang="en-US" dirty="0" smtClean="0">
                <a:solidFill>
                  <a:srgbClr val="0301D8"/>
                </a:solidFill>
              </a:rPr>
              <a:t>good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representation</a:t>
            </a:r>
            <a:r>
              <a:rPr lang="en-US" dirty="0" smtClean="0"/>
              <a:t> enables </a:t>
            </a:r>
            <a:r>
              <a:rPr lang="en-US" dirty="0" smtClean="0">
                <a:solidFill>
                  <a:srgbClr val="FF0000"/>
                </a:solidFill>
              </a:rPr>
              <a:t>fast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accurate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access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 </a:t>
            </a:r>
            <a:r>
              <a:rPr lang="en-US" dirty="0" smtClean="0"/>
              <a:t>and understanding of the content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Mapping between Facts and Representation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3276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/>
              <a:t> is a collection of “</a:t>
            </a:r>
            <a:r>
              <a:rPr lang="en-US" i="1" dirty="0" smtClean="0">
                <a:solidFill>
                  <a:srgbClr val="0301D8"/>
                </a:solidFill>
              </a:rPr>
              <a:t>facts</a:t>
            </a:r>
            <a:r>
              <a:rPr lang="en-US" i="1" dirty="0" smtClean="0"/>
              <a:t>”</a:t>
            </a:r>
            <a:r>
              <a:rPr lang="en-US" dirty="0" smtClean="0"/>
              <a:t> from some domain.</a:t>
            </a:r>
          </a:p>
          <a:p>
            <a:r>
              <a:rPr lang="en-US" dirty="0" smtClean="0"/>
              <a:t> We need a </a:t>
            </a:r>
            <a:r>
              <a:rPr lang="en-US" dirty="0" smtClean="0">
                <a:solidFill>
                  <a:srgbClr val="FF0000"/>
                </a:solidFill>
              </a:rPr>
              <a:t>representation</a:t>
            </a:r>
            <a:r>
              <a:rPr lang="en-US" dirty="0" smtClean="0"/>
              <a:t> of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0301D8"/>
                </a:solidFill>
              </a:rPr>
              <a:t>facts</a:t>
            </a:r>
            <a:r>
              <a:rPr lang="en-US" i="1" dirty="0" smtClean="0"/>
              <a:t>"</a:t>
            </a:r>
            <a:r>
              <a:rPr lang="en-US" dirty="0" smtClean="0"/>
              <a:t> that can be manipulated by a program.</a:t>
            </a:r>
          </a:p>
          <a:p>
            <a:r>
              <a:rPr lang="en-US" dirty="0" smtClean="0">
                <a:solidFill>
                  <a:srgbClr val="0301D8"/>
                </a:solidFill>
              </a:rPr>
              <a:t>Normal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English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301D8"/>
                </a:solidFill>
              </a:rPr>
              <a:t>insufficient</a:t>
            </a:r>
            <a:r>
              <a:rPr lang="en-US" dirty="0" smtClean="0"/>
              <a:t>, too </a:t>
            </a:r>
            <a:r>
              <a:rPr lang="en-US" dirty="0" smtClean="0">
                <a:solidFill>
                  <a:srgbClr val="0301D8"/>
                </a:solidFill>
              </a:rPr>
              <a:t>hard</a:t>
            </a:r>
            <a:r>
              <a:rPr lang="en-US" dirty="0" smtClean="0"/>
              <a:t> currently for a </a:t>
            </a:r>
            <a:r>
              <a:rPr lang="en-US" dirty="0" smtClean="0">
                <a:solidFill>
                  <a:srgbClr val="0301D8"/>
                </a:solidFill>
              </a:rPr>
              <a:t>computer</a:t>
            </a:r>
            <a:r>
              <a:rPr lang="en-US" dirty="0" smtClean="0"/>
              <a:t> program to draw </a:t>
            </a:r>
            <a:r>
              <a:rPr lang="en-US" dirty="0" smtClean="0">
                <a:solidFill>
                  <a:srgbClr val="0301D8"/>
                </a:solidFill>
              </a:rPr>
              <a:t>inferences</a:t>
            </a:r>
            <a:r>
              <a:rPr lang="en-US" dirty="0" smtClean="0"/>
              <a:t> in natural languages.</a:t>
            </a:r>
          </a:p>
          <a:p>
            <a:r>
              <a:rPr lang="en-US" dirty="0" smtClean="0"/>
              <a:t>Thus some </a:t>
            </a:r>
            <a:r>
              <a:rPr lang="en-US" dirty="0" smtClean="0">
                <a:solidFill>
                  <a:srgbClr val="FF0000"/>
                </a:solidFill>
              </a:rPr>
              <a:t>symbolic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representation</a:t>
            </a:r>
            <a:r>
              <a:rPr lang="en-US" dirty="0" smtClean="0"/>
              <a:t> is necessary.</a:t>
            </a:r>
          </a:p>
          <a:p>
            <a:r>
              <a:rPr lang="en-US" dirty="0" smtClean="0"/>
              <a:t>Therefore, we must be able to map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0301D8"/>
                </a:solidFill>
              </a:rPr>
              <a:t>facts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C000"/>
                </a:solidFill>
              </a:rPr>
              <a:t>to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symbols</a:t>
            </a:r>
            <a:r>
              <a:rPr lang="en-US" i="1" dirty="0" smtClean="0"/>
              <a:t>"</a:t>
            </a:r>
            <a:r>
              <a:rPr lang="en-US" dirty="0" smtClean="0"/>
              <a:t> and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0301D8"/>
                </a:solidFill>
              </a:rPr>
              <a:t>symbols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C000"/>
                </a:solidFill>
              </a:rPr>
              <a:t>to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facts</a:t>
            </a:r>
            <a:r>
              <a:rPr lang="en-US" i="1" dirty="0" smtClean="0"/>
              <a:t>"</a:t>
            </a:r>
            <a:r>
              <a:rPr lang="en-US" dirty="0" smtClean="0"/>
              <a:t> using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forward</a:t>
            </a:r>
            <a:r>
              <a:rPr lang="en-US" i="1" dirty="0" smtClean="0"/>
              <a:t> and </a:t>
            </a:r>
            <a:r>
              <a:rPr lang="en-US" i="1" dirty="0" smtClean="0">
                <a:solidFill>
                  <a:srgbClr val="C00000"/>
                </a:solidFill>
              </a:rPr>
              <a:t>backward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representation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mapping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b="1" dirty="0" smtClean="0"/>
              <a:t>Example :</a:t>
            </a:r>
            <a:r>
              <a:rPr lang="en-US" dirty="0" smtClean="0"/>
              <a:t> Consider an English sentence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4343400"/>
            <a:ext cx="649426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45" y="924319"/>
            <a:ext cx="8277455" cy="524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Knowledge Representation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Topics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Knowledge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Knowledge Representation (</a:t>
            </a:r>
            <a:r>
              <a:rPr lang="en-US" b="1" dirty="0" smtClean="0">
                <a:solidFill>
                  <a:srgbClr val="FF0000"/>
                </a:solidFill>
              </a:rPr>
              <a:t>KR</a:t>
            </a:r>
            <a:r>
              <a:rPr lang="en-US" b="1" dirty="0" smtClean="0"/>
              <a:t>)</a:t>
            </a:r>
            <a:endParaRPr lang="en-US" dirty="0" smtClean="0"/>
          </a:p>
          <a:p>
            <a:pPr marL="514350" indent="-514350">
              <a:buFont typeface="Wingdings 2"/>
              <a:buAutoNum type="arabicPeriod"/>
            </a:pPr>
            <a:r>
              <a:rPr lang="en-US" b="1" dirty="0" smtClean="0"/>
              <a:t>KR Using Predicate Logic</a:t>
            </a:r>
            <a:endParaRPr lang="en-US" dirty="0" smtClean="0"/>
          </a:p>
          <a:p>
            <a:pPr marL="514350" indent="-514350">
              <a:buFont typeface="Wingdings 2"/>
              <a:buAutoNum type="arabicPeriod"/>
            </a:pPr>
            <a:r>
              <a:rPr lang="en-US" b="1" dirty="0" smtClean="0"/>
              <a:t> KR Using Rules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Logic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Logic</a:t>
            </a:r>
            <a:r>
              <a:rPr lang="en-US" dirty="0" smtClean="0"/>
              <a:t> is concerned with the </a:t>
            </a:r>
            <a:r>
              <a:rPr lang="en-US" dirty="0" smtClean="0">
                <a:solidFill>
                  <a:srgbClr val="0301D8"/>
                </a:solidFill>
              </a:rPr>
              <a:t>truth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statements</a:t>
            </a:r>
            <a:r>
              <a:rPr lang="en-US" dirty="0" smtClean="0"/>
              <a:t> about the </a:t>
            </a:r>
            <a:r>
              <a:rPr lang="en-US" dirty="0" smtClean="0">
                <a:solidFill>
                  <a:srgbClr val="0301D8"/>
                </a:solidFill>
              </a:rPr>
              <a:t>world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Generally each </a:t>
            </a:r>
            <a:r>
              <a:rPr lang="en-US" dirty="0" smtClean="0">
                <a:solidFill>
                  <a:srgbClr val="0301D8"/>
                </a:solidFill>
              </a:rPr>
              <a:t>statement</a:t>
            </a:r>
            <a:r>
              <a:rPr lang="en-US" dirty="0" smtClean="0"/>
              <a:t> is either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TRUE</a:t>
            </a:r>
            <a:r>
              <a:rPr lang="en-US" dirty="0" smtClean="0"/>
              <a:t> or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FALSE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Logic</a:t>
            </a:r>
            <a:r>
              <a:rPr lang="en-US" dirty="0" smtClean="0"/>
              <a:t> includes : </a:t>
            </a:r>
            <a:r>
              <a:rPr lang="en-US" i="1" dirty="0" smtClean="0">
                <a:solidFill>
                  <a:srgbClr val="0301D8"/>
                </a:solidFill>
              </a:rPr>
              <a:t>Syntax</a:t>
            </a:r>
            <a:r>
              <a:rPr lang="en-US" i="1" dirty="0" smtClean="0"/>
              <a:t> , </a:t>
            </a:r>
            <a:r>
              <a:rPr lang="en-US" i="1" dirty="0" smtClean="0">
                <a:solidFill>
                  <a:srgbClr val="0301D8"/>
                </a:solidFill>
              </a:rPr>
              <a:t>Semantics</a:t>
            </a:r>
            <a:r>
              <a:rPr lang="en-US" i="1" dirty="0" smtClean="0"/>
              <a:t> and </a:t>
            </a:r>
            <a:r>
              <a:rPr lang="en-US" i="1" dirty="0" smtClean="0">
                <a:solidFill>
                  <a:srgbClr val="0301D8"/>
                </a:solidFill>
              </a:rPr>
              <a:t>Inference</a:t>
            </a:r>
            <a:r>
              <a:rPr lang="en-US" i="1" dirty="0" smtClean="0"/>
              <a:t> Procedure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FF0000"/>
                </a:solidFill>
              </a:rPr>
              <a:t>Syntax</a:t>
            </a:r>
            <a:r>
              <a:rPr lang="en-US" b="1" dirty="0" smtClean="0"/>
              <a:t> 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Specifies the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symbols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0301D8"/>
                </a:solidFill>
              </a:rPr>
              <a:t>language</a:t>
            </a:r>
            <a:r>
              <a:rPr lang="en-US" dirty="0" smtClean="0"/>
              <a:t> about how they can be combined to form </a:t>
            </a:r>
            <a:r>
              <a:rPr lang="en-US" dirty="0" smtClean="0">
                <a:solidFill>
                  <a:srgbClr val="0301D8"/>
                </a:solidFill>
              </a:rPr>
              <a:t>sentences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301D8"/>
                </a:solidFill>
              </a:rPr>
              <a:t>facts</a:t>
            </a:r>
            <a:r>
              <a:rPr lang="en-US" dirty="0" smtClean="0"/>
              <a:t> about the </a:t>
            </a:r>
            <a:r>
              <a:rPr lang="en-US" dirty="0" smtClean="0">
                <a:solidFill>
                  <a:srgbClr val="0301D8"/>
                </a:solidFill>
              </a:rPr>
              <a:t>world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C00000"/>
                </a:solidFill>
              </a:rPr>
              <a:t>represented</a:t>
            </a:r>
            <a:r>
              <a:rPr lang="en-US" dirty="0" smtClean="0"/>
              <a:t> as </a:t>
            </a:r>
            <a:r>
              <a:rPr lang="en-US" dirty="0" smtClean="0">
                <a:solidFill>
                  <a:srgbClr val="0301D8"/>
                </a:solidFill>
              </a:rPr>
              <a:t>sentences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301D8"/>
                </a:solidFill>
              </a:rPr>
              <a:t>logic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FF0000"/>
                </a:solidFill>
              </a:rPr>
              <a:t>Semantic</a:t>
            </a:r>
            <a:r>
              <a:rPr lang="en-US" b="1" dirty="0" smtClean="0"/>
              <a:t> 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Specifies </a:t>
            </a:r>
            <a:r>
              <a:rPr lang="en-US" dirty="0" smtClean="0">
                <a:solidFill>
                  <a:srgbClr val="0301D8"/>
                </a:solidFill>
              </a:rPr>
              <a:t>how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301D8"/>
                </a:solidFill>
              </a:rPr>
              <a:t>assign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301D8"/>
                </a:solidFill>
              </a:rPr>
              <a:t>truth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value</a:t>
            </a:r>
            <a:r>
              <a:rPr lang="en-US" dirty="0" smtClean="0"/>
              <a:t> to a </a:t>
            </a:r>
            <a:r>
              <a:rPr lang="en-US" dirty="0" smtClean="0">
                <a:solidFill>
                  <a:srgbClr val="0301D8"/>
                </a:solidFill>
              </a:rPr>
              <a:t>sentence</a:t>
            </a:r>
            <a:r>
              <a:rPr lang="en-US" dirty="0" smtClean="0"/>
              <a:t> based on its </a:t>
            </a:r>
            <a:r>
              <a:rPr lang="en-US" i="1" dirty="0" smtClean="0">
                <a:solidFill>
                  <a:srgbClr val="C00000"/>
                </a:solidFill>
              </a:rPr>
              <a:t>meaning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0301D8"/>
                </a:solidFill>
              </a:rPr>
              <a:t>world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It Specifies what </a:t>
            </a:r>
            <a:r>
              <a:rPr lang="en-US" dirty="0" smtClean="0">
                <a:solidFill>
                  <a:srgbClr val="C00000"/>
                </a:solidFill>
              </a:rPr>
              <a:t>facts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301D8"/>
                </a:solidFill>
              </a:rPr>
              <a:t>sentence</a:t>
            </a:r>
            <a:r>
              <a:rPr lang="en-US" dirty="0" smtClean="0"/>
              <a:t> refers to.</a:t>
            </a:r>
          </a:p>
          <a:p>
            <a:pPr>
              <a:buNone/>
            </a:pPr>
            <a:r>
              <a:rPr lang="en-US" dirty="0" smtClean="0"/>
              <a:t>A fact is a </a:t>
            </a:r>
            <a:r>
              <a:rPr lang="en-US" dirty="0" smtClean="0">
                <a:solidFill>
                  <a:srgbClr val="0301D8"/>
                </a:solidFill>
              </a:rPr>
              <a:t>claim</a:t>
            </a:r>
            <a:r>
              <a:rPr lang="en-US" dirty="0" smtClean="0"/>
              <a:t> </a:t>
            </a:r>
            <a:r>
              <a:rPr lang="ar-EG" dirty="0" smtClean="0">
                <a:solidFill>
                  <a:srgbClr val="0301D8"/>
                </a:solidFill>
              </a:rPr>
              <a:t>ادعاء</a:t>
            </a:r>
            <a:r>
              <a:rPr lang="en-US" dirty="0" smtClean="0"/>
              <a:t> </a:t>
            </a:r>
            <a:r>
              <a:rPr lang="en-US" dirty="0" smtClean="0"/>
              <a:t>about the </a:t>
            </a:r>
            <a:r>
              <a:rPr lang="en-US" dirty="0" smtClean="0">
                <a:solidFill>
                  <a:srgbClr val="0301D8"/>
                </a:solidFill>
              </a:rPr>
              <a:t>world</a:t>
            </a:r>
            <a:r>
              <a:rPr lang="en-US" dirty="0" smtClean="0"/>
              <a:t>, and it may be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 or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FALSE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FF0000"/>
                </a:solidFill>
              </a:rPr>
              <a:t>Inference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Procedure</a:t>
            </a:r>
            <a:r>
              <a:rPr lang="en-US" b="1" dirty="0" smtClean="0"/>
              <a:t> 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Specifies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methods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0301D8"/>
                </a:solidFill>
              </a:rPr>
              <a:t>computing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sentences</a:t>
            </a:r>
            <a:r>
              <a:rPr lang="en-US" dirty="0" smtClean="0"/>
              <a:t> from the </a:t>
            </a:r>
            <a:r>
              <a:rPr lang="en-US" dirty="0" smtClean="0">
                <a:solidFill>
                  <a:srgbClr val="0301D8"/>
                </a:solidFill>
              </a:rPr>
              <a:t>existing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sentences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Logic as a KR Language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Logic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language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reasoning</a:t>
            </a:r>
            <a:r>
              <a:rPr lang="en-US" dirty="0" smtClean="0"/>
              <a:t>, a </a:t>
            </a:r>
            <a:r>
              <a:rPr lang="en-US" dirty="0" smtClean="0">
                <a:solidFill>
                  <a:srgbClr val="0301D8"/>
                </a:solidFill>
              </a:rPr>
              <a:t>collection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used while doing </a:t>
            </a:r>
            <a:r>
              <a:rPr lang="en-US" dirty="0" smtClean="0">
                <a:solidFill>
                  <a:srgbClr val="0301D8"/>
                </a:solidFill>
              </a:rPr>
              <a:t>logical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reasoning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Logic</a:t>
            </a:r>
            <a:r>
              <a:rPr lang="en-US" dirty="0" smtClean="0"/>
              <a:t> is studied as </a:t>
            </a:r>
            <a:r>
              <a:rPr lang="en-US" dirty="0" smtClean="0">
                <a:solidFill>
                  <a:srgbClr val="C00000"/>
                </a:solidFill>
              </a:rPr>
              <a:t>KR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language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C00000"/>
                </a:solidFill>
              </a:rPr>
              <a:t>artificial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intelligence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FF0000"/>
                </a:solidFill>
              </a:rPr>
              <a:t>Logic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301D8"/>
                </a:solidFill>
              </a:rPr>
              <a:t>formal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system</a:t>
            </a:r>
            <a:r>
              <a:rPr lang="en-US" dirty="0" smtClean="0"/>
              <a:t> in which the </a:t>
            </a:r>
            <a:r>
              <a:rPr lang="en-US" dirty="0" smtClean="0">
                <a:solidFill>
                  <a:srgbClr val="0301D8"/>
                </a:solidFill>
              </a:rPr>
              <a:t>formulas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sentences</a:t>
            </a:r>
            <a:r>
              <a:rPr lang="en-US" dirty="0" smtClean="0"/>
              <a:t> have </a:t>
            </a:r>
            <a:r>
              <a:rPr lang="en-US" dirty="0" smtClean="0">
                <a:solidFill>
                  <a:srgbClr val="FFC000"/>
                </a:solidFill>
              </a:rPr>
              <a:t>true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C000"/>
                </a:solidFill>
              </a:rPr>
              <a:t>false</a:t>
            </a:r>
            <a:r>
              <a:rPr lang="en-US" dirty="0" smtClean="0"/>
              <a:t> values.</a:t>
            </a:r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FF0000"/>
                </a:solidFill>
              </a:rPr>
              <a:t>Logics</a:t>
            </a:r>
            <a:r>
              <a:rPr lang="en-US" b="1" dirty="0" smtClean="0"/>
              <a:t> are of different </a:t>
            </a:r>
            <a:r>
              <a:rPr lang="en-US" b="1" dirty="0" smtClean="0">
                <a:solidFill>
                  <a:srgbClr val="FF0000"/>
                </a:solidFill>
              </a:rPr>
              <a:t>types</a:t>
            </a:r>
            <a:r>
              <a:rPr lang="en-US" b="1" dirty="0" smtClean="0"/>
              <a:t> :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Propositional</a:t>
            </a:r>
            <a:r>
              <a:rPr lang="en-US" i="1" dirty="0" smtClean="0"/>
              <a:t> logic, </a:t>
            </a:r>
            <a:r>
              <a:rPr lang="en-US" i="1" dirty="0" smtClean="0">
                <a:solidFill>
                  <a:srgbClr val="C00000"/>
                </a:solidFill>
              </a:rPr>
              <a:t>Predicate</a:t>
            </a:r>
            <a:r>
              <a:rPr lang="en-US" i="1" dirty="0" smtClean="0"/>
              <a:t> logic, </a:t>
            </a:r>
            <a:r>
              <a:rPr lang="en-US" i="1" dirty="0" smtClean="0">
                <a:solidFill>
                  <a:srgbClr val="C00000"/>
                </a:solidFill>
              </a:rPr>
              <a:t>Temporal</a:t>
            </a:r>
            <a:r>
              <a:rPr lang="en-US" i="1" dirty="0" smtClean="0"/>
              <a:t> logic, </a:t>
            </a:r>
            <a:r>
              <a:rPr lang="en-US" i="1" dirty="0" smtClean="0">
                <a:solidFill>
                  <a:srgbClr val="C00000"/>
                </a:solidFill>
              </a:rPr>
              <a:t>Modal</a:t>
            </a:r>
            <a:r>
              <a:rPr lang="en-US" i="1" dirty="0" smtClean="0"/>
              <a:t> logic, </a:t>
            </a:r>
            <a:r>
              <a:rPr lang="en-US" i="1" dirty="0" smtClean="0">
                <a:solidFill>
                  <a:srgbClr val="C00000"/>
                </a:solidFill>
              </a:rPr>
              <a:t>Description</a:t>
            </a:r>
            <a:r>
              <a:rPr lang="en-US" i="1" dirty="0" smtClean="0"/>
              <a:t> logic</a:t>
            </a:r>
            <a:r>
              <a:rPr lang="en-US" dirty="0" smtClean="0"/>
              <a:t> etc;</a:t>
            </a:r>
          </a:p>
          <a:p>
            <a:pPr>
              <a:buNone/>
            </a:pPr>
            <a:r>
              <a:rPr lang="en-US" dirty="0" smtClean="0"/>
              <a:t>They </a:t>
            </a:r>
            <a:r>
              <a:rPr lang="en-US" dirty="0" smtClean="0">
                <a:solidFill>
                  <a:srgbClr val="0301D8"/>
                </a:solidFill>
              </a:rPr>
              <a:t>represent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things</a:t>
            </a:r>
            <a:r>
              <a:rPr lang="en-US" dirty="0" smtClean="0"/>
              <a:t> and allow </a:t>
            </a:r>
            <a:r>
              <a:rPr lang="en-US" dirty="0" smtClean="0">
                <a:solidFill>
                  <a:srgbClr val="FFC000"/>
                </a:solidFill>
              </a:rPr>
              <a:t>more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C000"/>
                </a:solidFill>
              </a:rPr>
              <a:t>less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efficient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inference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C00000"/>
                </a:solidFill>
              </a:rPr>
              <a:t>Propositional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logic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Predicate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logic</a:t>
            </a:r>
            <a:r>
              <a:rPr lang="en-US" b="1" dirty="0" smtClean="0"/>
              <a:t> are </a:t>
            </a:r>
            <a:r>
              <a:rPr lang="en-US" b="1" dirty="0" smtClean="0">
                <a:solidFill>
                  <a:srgbClr val="0301D8"/>
                </a:solidFill>
              </a:rPr>
              <a:t>fundamental</a:t>
            </a:r>
            <a:r>
              <a:rPr lang="en-US" b="1" dirty="0" smtClean="0"/>
              <a:t> to </a:t>
            </a:r>
            <a:r>
              <a:rPr lang="en-US" b="1" dirty="0" smtClean="0">
                <a:solidFill>
                  <a:srgbClr val="0301D8"/>
                </a:solidFill>
              </a:rPr>
              <a:t>all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301D8"/>
                </a:solidFill>
              </a:rPr>
              <a:t>logic</a:t>
            </a:r>
            <a:r>
              <a:rPr lang="en-US" b="1" dirty="0" smtClean="0"/>
              <a:t>.</a:t>
            </a:r>
            <a:endParaRPr lang="en-US" dirty="0" smtClean="0"/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Propositional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Logic</a:t>
            </a:r>
            <a:r>
              <a:rPr lang="en-US" dirty="0" smtClean="0"/>
              <a:t> is the study of </a:t>
            </a:r>
            <a:r>
              <a:rPr lang="en-US" dirty="0" smtClean="0">
                <a:solidFill>
                  <a:srgbClr val="0301D8"/>
                </a:solidFill>
              </a:rPr>
              <a:t>statements</a:t>
            </a:r>
            <a:r>
              <a:rPr lang="en-US" dirty="0" smtClean="0"/>
              <a:t> and their </a:t>
            </a:r>
            <a:r>
              <a:rPr lang="en-US" dirty="0" smtClean="0">
                <a:solidFill>
                  <a:srgbClr val="0301D8"/>
                </a:solidFill>
              </a:rPr>
              <a:t>connectivity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Predicate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Logic</a:t>
            </a:r>
            <a:r>
              <a:rPr lang="en-US" dirty="0" smtClean="0"/>
              <a:t> is the study of </a:t>
            </a:r>
            <a:r>
              <a:rPr lang="en-US" dirty="0" smtClean="0">
                <a:solidFill>
                  <a:srgbClr val="0301D8"/>
                </a:solidFill>
              </a:rPr>
              <a:t>individuals</a:t>
            </a:r>
            <a:r>
              <a:rPr lang="en-US" dirty="0" smtClean="0"/>
              <a:t> and their </a:t>
            </a:r>
            <a:r>
              <a:rPr lang="en-US" dirty="0" smtClean="0">
                <a:solidFill>
                  <a:srgbClr val="0301D8"/>
                </a:solidFill>
              </a:rPr>
              <a:t>properties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2.1 Logic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100" dirty="0" smtClean="0">
                <a:solidFill>
                  <a:srgbClr val="C00000"/>
                </a:solidFill>
              </a:rPr>
              <a:t>Logic</a:t>
            </a:r>
            <a:r>
              <a:rPr lang="en-US" sz="2100" dirty="0" smtClean="0"/>
              <a:t> can be used to </a:t>
            </a:r>
            <a:r>
              <a:rPr lang="en-US" sz="2100" dirty="0" smtClean="0">
                <a:solidFill>
                  <a:srgbClr val="0301D8"/>
                </a:solidFill>
              </a:rPr>
              <a:t>represent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simple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facts</a:t>
            </a:r>
            <a:r>
              <a:rPr lang="en-US" sz="2100" dirty="0" smtClean="0"/>
              <a:t>.</a:t>
            </a:r>
          </a:p>
          <a:p>
            <a:pPr>
              <a:buNone/>
            </a:pPr>
            <a:r>
              <a:rPr lang="en-US" sz="2100" dirty="0" smtClean="0"/>
              <a:t>The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FF0000"/>
                </a:solidFill>
              </a:rPr>
              <a:t>facts</a:t>
            </a:r>
            <a:r>
              <a:rPr lang="en-US" sz="2100" dirty="0" smtClean="0"/>
              <a:t> are </a:t>
            </a:r>
            <a:r>
              <a:rPr lang="en-US" sz="2100" dirty="0" smtClean="0">
                <a:solidFill>
                  <a:srgbClr val="0301D8"/>
                </a:solidFill>
              </a:rPr>
              <a:t>claims </a:t>
            </a:r>
            <a:r>
              <a:rPr lang="ar-EG" sz="2100" dirty="0" smtClean="0">
                <a:solidFill>
                  <a:srgbClr val="0301D8"/>
                </a:solidFill>
              </a:rPr>
              <a:t>ادعاءات</a:t>
            </a:r>
            <a:r>
              <a:rPr lang="en-US" sz="2100" dirty="0" smtClean="0"/>
              <a:t> about the </a:t>
            </a:r>
            <a:r>
              <a:rPr lang="en-US" sz="2100" dirty="0" smtClean="0">
                <a:solidFill>
                  <a:srgbClr val="0301D8"/>
                </a:solidFill>
              </a:rPr>
              <a:t>world</a:t>
            </a:r>
            <a:r>
              <a:rPr lang="en-US" sz="2100" dirty="0" smtClean="0"/>
              <a:t> that are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FFC000"/>
                </a:solidFill>
              </a:rPr>
              <a:t>True</a:t>
            </a:r>
            <a:r>
              <a:rPr lang="en-US" sz="2100" dirty="0" smtClean="0"/>
              <a:t> or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FFC000"/>
                </a:solidFill>
              </a:rPr>
              <a:t>False</a:t>
            </a:r>
            <a:r>
              <a:rPr lang="en-US" sz="2100" dirty="0" smtClean="0"/>
              <a:t>.</a:t>
            </a:r>
          </a:p>
          <a:p>
            <a:pPr>
              <a:buNone/>
            </a:pPr>
            <a:r>
              <a:rPr lang="en-US" sz="2100" dirty="0" smtClean="0"/>
              <a:t> To build a </a:t>
            </a:r>
            <a:r>
              <a:rPr lang="en-US" sz="2100" dirty="0" smtClean="0">
                <a:solidFill>
                  <a:srgbClr val="C00000"/>
                </a:solidFill>
              </a:rPr>
              <a:t>Logic-based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0301D8"/>
                </a:solidFill>
              </a:rPr>
              <a:t>representation</a:t>
            </a:r>
            <a:r>
              <a:rPr lang="en-US" sz="2100" dirty="0" smtClean="0"/>
              <a:t> :</a:t>
            </a:r>
          </a:p>
          <a:p>
            <a:pPr>
              <a:buNone/>
            </a:pPr>
            <a:r>
              <a:rPr lang="en-US" sz="2100" dirty="0" smtClean="0"/>
              <a:t> </a:t>
            </a:r>
            <a:r>
              <a:rPr lang="en-US" sz="2100" b="1" dirty="0" smtClean="0"/>
              <a:t>◊</a:t>
            </a:r>
            <a:r>
              <a:rPr lang="en-US" sz="2100" dirty="0" smtClean="0"/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User</a:t>
            </a:r>
            <a:r>
              <a:rPr lang="en-US" sz="2100" dirty="0" smtClean="0"/>
              <a:t> defines a </a:t>
            </a:r>
            <a:r>
              <a:rPr lang="en-US" sz="2100" dirty="0" smtClean="0">
                <a:solidFill>
                  <a:srgbClr val="0301D8"/>
                </a:solidFill>
              </a:rPr>
              <a:t>set</a:t>
            </a:r>
            <a:r>
              <a:rPr lang="en-US" sz="2100" dirty="0" smtClean="0"/>
              <a:t> of primitive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0301D8"/>
                </a:solidFill>
              </a:rPr>
              <a:t>symbols</a:t>
            </a:r>
            <a:r>
              <a:rPr lang="en-US" sz="2100" dirty="0" smtClean="0"/>
              <a:t> and the associated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0301D8"/>
                </a:solidFill>
              </a:rPr>
              <a:t>semantics</a:t>
            </a:r>
            <a:r>
              <a:rPr lang="en-US" sz="2100" i="1" dirty="0" smtClean="0"/>
              <a:t>.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 </a:t>
            </a:r>
            <a:r>
              <a:rPr lang="en-US" sz="2100" b="1" dirty="0" smtClean="0"/>
              <a:t>◊</a:t>
            </a:r>
            <a:r>
              <a:rPr lang="en-US" sz="2100" dirty="0" smtClean="0"/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Logic</a:t>
            </a:r>
            <a:r>
              <a:rPr lang="en-US" sz="2100" dirty="0" smtClean="0"/>
              <a:t> defines </a:t>
            </a:r>
            <a:r>
              <a:rPr lang="en-US" sz="2100" dirty="0" smtClean="0">
                <a:solidFill>
                  <a:srgbClr val="0301D8"/>
                </a:solidFill>
              </a:rPr>
              <a:t>ways</a:t>
            </a:r>
            <a:r>
              <a:rPr lang="en-US" sz="2100" dirty="0" smtClean="0"/>
              <a:t> of </a:t>
            </a:r>
            <a:r>
              <a:rPr lang="en-US" sz="2100" dirty="0" smtClean="0">
                <a:solidFill>
                  <a:srgbClr val="0301D8"/>
                </a:solidFill>
              </a:rPr>
              <a:t>putting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0301D8"/>
                </a:solidFill>
              </a:rPr>
              <a:t>symbols</a:t>
            </a:r>
            <a:r>
              <a:rPr lang="en-US" sz="2100" dirty="0" smtClean="0"/>
              <a:t> together so that user can define legal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0301D8"/>
                </a:solidFill>
              </a:rPr>
              <a:t>sentences</a:t>
            </a:r>
            <a:r>
              <a:rPr lang="en-US" sz="2100" dirty="0" smtClean="0"/>
              <a:t> in the </a:t>
            </a:r>
            <a:r>
              <a:rPr lang="en-US" sz="2100" dirty="0" smtClean="0">
                <a:solidFill>
                  <a:srgbClr val="0301D8"/>
                </a:solidFill>
              </a:rPr>
              <a:t>language</a:t>
            </a:r>
            <a:r>
              <a:rPr lang="en-US" sz="2100" dirty="0" smtClean="0"/>
              <a:t> that represent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0301D8"/>
                </a:solidFill>
              </a:rPr>
              <a:t>TRUE</a:t>
            </a:r>
            <a:r>
              <a:rPr lang="en-US" sz="2100" dirty="0" smtClean="0"/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facts</a:t>
            </a:r>
            <a:r>
              <a:rPr lang="en-US" sz="2100" dirty="0" smtClean="0"/>
              <a:t>.</a:t>
            </a:r>
          </a:p>
          <a:p>
            <a:pPr>
              <a:buNone/>
            </a:pPr>
            <a:r>
              <a:rPr lang="en-US" sz="2100" dirty="0" smtClean="0"/>
              <a:t> </a:t>
            </a:r>
            <a:r>
              <a:rPr lang="en-US" sz="2100" b="1" dirty="0" smtClean="0"/>
              <a:t>◊</a:t>
            </a:r>
            <a:r>
              <a:rPr lang="en-US" sz="2100" dirty="0" smtClean="0"/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Logic</a:t>
            </a:r>
            <a:r>
              <a:rPr lang="en-US" sz="2100" dirty="0" smtClean="0"/>
              <a:t> defines </a:t>
            </a:r>
            <a:r>
              <a:rPr lang="en-US" sz="2100" dirty="0" smtClean="0">
                <a:solidFill>
                  <a:srgbClr val="0301D8"/>
                </a:solidFill>
              </a:rPr>
              <a:t>ways</a:t>
            </a:r>
            <a:r>
              <a:rPr lang="en-US" sz="2100" dirty="0" smtClean="0"/>
              <a:t> </a:t>
            </a:r>
            <a:r>
              <a:rPr lang="en-US" sz="2100" dirty="0" smtClean="0"/>
              <a:t>of  </a:t>
            </a:r>
            <a:r>
              <a:rPr lang="en-US" sz="2100" dirty="0" smtClean="0">
                <a:solidFill>
                  <a:srgbClr val="0301D8"/>
                </a:solidFill>
              </a:rPr>
              <a:t>inferring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FF0000"/>
                </a:solidFill>
              </a:rPr>
              <a:t>new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FF0000"/>
                </a:solidFill>
              </a:rPr>
              <a:t>sentences</a:t>
            </a:r>
            <a:r>
              <a:rPr lang="en-US" sz="2100" dirty="0" smtClean="0"/>
              <a:t> from </a:t>
            </a:r>
            <a:r>
              <a:rPr lang="en-US" sz="2100" dirty="0" smtClean="0">
                <a:solidFill>
                  <a:srgbClr val="0301D8"/>
                </a:solidFill>
              </a:rPr>
              <a:t>existing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0301D8"/>
                </a:solidFill>
              </a:rPr>
              <a:t>ones</a:t>
            </a:r>
            <a:r>
              <a:rPr lang="en-US" sz="2100" dirty="0" smtClean="0"/>
              <a:t>.</a:t>
            </a:r>
          </a:p>
          <a:p>
            <a:pPr>
              <a:buNone/>
            </a:pPr>
            <a:r>
              <a:rPr lang="en-US" sz="2100" dirty="0" smtClean="0"/>
              <a:t> </a:t>
            </a:r>
            <a:r>
              <a:rPr lang="en-US" sz="2100" b="1" dirty="0" smtClean="0"/>
              <a:t>◊</a:t>
            </a:r>
            <a:r>
              <a:rPr lang="en-US" sz="2100" dirty="0" smtClean="0"/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Sentences</a:t>
            </a:r>
            <a:r>
              <a:rPr lang="en-US" sz="2100" dirty="0" smtClean="0"/>
              <a:t> - either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0301D8"/>
                </a:solidFill>
              </a:rPr>
              <a:t>TRUE</a:t>
            </a:r>
            <a:r>
              <a:rPr lang="en-US" sz="2100" dirty="0" smtClean="0"/>
              <a:t> or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0301D8"/>
                </a:solidFill>
              </a:rPr>
              <a:t>false</a:t>
            </a:r>
            <a:r>
              <a:rPr lang="en-US" sz="2100" dirty="0" smtClean="0"/>
              <a:t> but not both are called</a:t>
            </a:r>
            <a:r>
              <a:rPr lang="en-US" sz="2100" i="1" dirty="0" smtClean="0"/>
              <a:t> </a:t>
            </a:r>
            <a:r>
              <a:rPr lang="en-US" sz="2100" b="1" i="1" dirty="0" smtClean="0">
                <a:solidFill>
                  <a:srgbClr val="FF0000"/>
                </a:solidFill>
              </a:rPr>
              <a:t>propositions</a:t>
            </a:r>
            <a:r>
              <a:rPr lang="en-US" sz="2100" i="1" dirty="0" smtClean="0"/>
              <a:t>.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 </a:t>
            </a:r>
            <a:r>
              <a:rPr lang="en-US" sz="2100" b="1" dirty="0" smtClean="0"/>
              <a:t>◊</a:t>
            </a:r>
            <a:r>
              <a:rPr lang="en-US" sz="2100" dirty="0" smtClean="0"/>
              <a:t> A </a:t>
            </a:r>
            <a:r>
              <a:rPr lang="en-US" sz="2100" dirty="0" smtClean="0">
                <a:solidFill>
                  <a:srgbClr val="FF0000"/>
                </a:solidFill>
              </a:rPr>
              <a:t>declarative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sentence</a:t>
            </a:r>
            <a:r>
              <a:rPr lang="en-US" sz="2100" dirty="0" smtClean="0"/>
              <a:t> expresses a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0301D8"/>
                </a:solidFill>
              </a:rPr>
              <a:t>statement</a:t>
            </a:r>
            <a:r>
              <a:rPr lang="en-US" sz="2100" dirty="0" smtClean="0"/>
              <a:t> with a </a:t>
            </a:r>
            <a:r>
              <a:rPr lang="en-US" sz="2100" dirty="0" smtClean="0">
                <a:solidFill>
                  <a:srgbClr val="0301D8"/>
                </a:solidFill>
              </a:rPr>
              <a:t>proposition</a:t>
            </a:r>
            <a:r>
              <a:rPr lang="en-US" sz="2100" dirty="0" smtClean="0"/>
              <a:t> as content;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FF0000"/>
                </a:solidFill>
              </a:rPr>
              <a:t>example</a:t>
            </a:r>
            <a:r>
              <a:rPr lang="en-US" sz="2100" dirty="0" smtClean="0"/>
              <a:t>: the </a:t>
            </a:r>
            <a:r>
              <a:rPr lang="en-US" sz="2100" dirty="0" smtClean="0">
                <a:solidFill>
                  <a:srgbClr val="0301D8"/>
                </a:solidFill>
              </a:rPr>
              <a:t>declarative</a:t>
            </a:r>
            <a:r>
              <a:rPr lang="en-US" sz="2100" b="1" dirty="0" smtClean="0"/>
              <a:t> "</a:t>
            </a:r>
            <a:r>
              <a:rPr lang="en-US" sz="2100" b="1" dirty="0" smtClean="0">
                <a:solidFill>
                  <a:srgbClr val="FF0000"/>
                </a:solidFill>
              </a:rPr>
              <a:t>snow is white</a:t>
            </a:r>
            <a:r>
              <a:rPr lang="en-US" sz="2100" b="1" dirty="0" smtClean="0"/>
              <a:t>"</a:t>
            </a:r>
            <a:r>
              <a:rPr lang="en-US" sz="2100" dirty="0" smtClean="0"/>
              <a:t> expresses that</a:t>
            </a:r>
            <a:r>
              <a:rPr lang="en-US" sz="2100" b="1" dirty="0" smtClean="0"/>
              <a:t> </a:t>
            </a:r>
            <a:r>
              <a:rPr lang="en-US" sz="2100" b="1" dirty="0" smtClean="0">
                <a:solidFill>
                  <a:srgbClr val="0301D8"/>
                </a:solidFill>
              </a:rPr>
              <a:t>snow is white</a:t>
            </a:r>
            <a:r>
              <a:rPr lang="en-US" sz="2100" dirty="0" smtClean="0"/>
              <a:t>;</a:t>
            </a:r>
          </a:p>
          <a:p>
            <a:pPr>
              <a:buNone/>
            </a:pPr>
            <a:r>
              <a:rPr lang="en-US" sz="2100" dirty="0" smtClean="0"/>
              <a:t>further,</a:t>
            </a:r>
            <a:r>
              <a:rPr lang="en-US" sz="2100" b="1" dirty="0" smtClean="0"/>
              <a:t> "</a:t>
            </a:r>
            <a:r>
              <a:rPr lang="en-US" sz="2100" b="1" dirty="0" smtClean="0">
                <a:solidFill>
                  <a:srgbClr val="FF0000"/>
                </a:solidFill>
              </a:rPr>
              <a:t>snow is white</a:t>
            </a:r>
            <a:r>
              <a:rPr lang="en-US" sz="2100" b="1" dirty="0" smtClean="0"/>
              <a:t>"</a:t>
            </a:r>
            <a:r>
              <a:rPr lang="en-US" sz="2100" dirty="0" smtClean="0"/>
              <a:t> expresses that</a:t>
            </a:r>
            <a:r>
              <a:rPr lang="en-US" sz="2100" i="1" dirty="0" smtClean="0"/>
              <a:t> </a:t>
            </a:r>
            <a:r>
              <a:rPr lang="en-US" sz="2100" i="1" dirty="0" smtClean="0">
                <a:solidFill>
                  <a:srgbClr val="0301D8"/>
                </a:solidFill>
              </a:rPr>
              <a:t>snow is white</a:t>
            </a:r>
            <a:r>
              <a:rPr lang="en-US" sz="2100" dirty="0" smtClean="0">
                <a:solidFill>
                  <a:srgbClr val="0301D8"/>
                </a:solidFill>
              </a:rPr>
              <a:t> </a:t>
            </a:r>
            <a:r>
              <a:rPr lang="en-US" sz="2100" dirty="0" smtClean="0"/>
              <a:t>is</a:t>
            </a:r>
            <a:r>
              <a:rPr lang="en-US" sz="2100" b="1" dirty="0" smtClean="0"/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TRUE</a:t>
            </a:r>
            <a:r>
              <a:rPr lang="en-US" sz="2100" i="1" dirty="0" smtClean="0"/>
              <a:t>.</a:t>
            </a:r>
            <a:endParaRPr lang="en-US" sz="21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Propositional Logic (</a:t>
            </a:r>
            <a:r>
              <a:rPr lang="en-US" b="1" dirty="0" smtClean="0">
                <a:solidFill>
                  <a:srgbClr val="C00000"/>
                </a:solidFill>
              </a:rPr>
              <a:t>PL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 </a:t>
            </a:r>
            <a:r>
              <a:rPr lang="en-US" b="1" dirty="0" smtClean="0">
                <a:solidFill>
                  <a:srgbClr val="C00000"/>
                </a:solidFill>
              </a:rPr>
              <a:t>proposition</a:t>
            </a:r>
            <a:r>
              <a:rPr lang="en-US" dirty="0" smtClean="0"/>
              <a:t> is a </a:t>
            </a:r>
            <a:r>
              <a:rPr lang="en-US" dirty="0" smtClean="0">
                <a:solidFill>
                  <a:srgbClr val="0301D8"/>
                </a:solidFill>
              </a:rPr>
              <a:t>sentence</a:t>
            </a:r>
            <a:r>
              <a:rPr lang="en-US" dirty="0" smtClean="0"/>
              <a:t>, written in a </a:t>
            </a:r>
            <a:r>
              <a:rPr lang="en-US" dirty="0" smtClean="0">
                <a:solidFill>
                  <a:srgbClr val="0301D8"/>
                </a:solidFill>
              </a:rPr>
              <a:t>language</a:t>
            </a:r>
            <a:r>
              <a:rPr lang="en-US" dirty="0" smtClean="0"/>
              <a:t>, that has a </a:t>
            </a:r>
            <a:r>
              <a:rPr lang="en-US" dirty="0" smtClean="0">
                <a:solidFill>
                  <a:srgbClr val="0301D8"/>
                </a:solidFill>
              </a:rPr>
              <a:t>truth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value</a:t>
            </a:r>
            <a:r>
              <a:rPr lang="en-US" dirty="0" smtClean="0"/>
              <a:t> (i.e., it is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false</a:t>
            </a:r>
            <a:r>
              <a:rPr lang="en-US" dirty="0" smtClean="0"/>
              <a:t>) in a </a:t>
            </a:r>
            <a:r>
              <a:rPr lang="en-US" dirty="0" smtClean="0">
                <a:solidFill>
                  <a:srgbClr val="0301D8"/>
                </a:solidFill>
              </a:rPr>
              <a:t>world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 </a:t>
            </a:r>
            <a:r>
              <a:rPr lang="en-US" dirty="0" smtClean="0">
                <a:solidFill>
                  <a:srgbClr val="C00000"/>
                </a:solidFill>
              </a:rPr>
              <a:t>proposition</a:t>
            </a:r>
            <a:r>
              <a:rPr lang="en-US" dirty="0" smtClean="0"/>
              <a:t> is built from </a:t>
            </a:r>
            <a:r>
              <a:rPr lang="en-US" dirty="0" smtClean="0">
                <a:solidFill>
                  <a:srgbClr val="0301D8"/>
                </a:solidFill>
              </a:rPr>
              <a:t>atomic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propositions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0301D8"/>
                </a:solidFill>
              </a:rPr>
              <a:t>logical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connectives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 </a:t>
            </a:r>
            <a:r>
              <a:rPr lang="en-US" b="1" dirty="0" smtClean="0">
                <a:solidFill>
                  <a:srgbClr val="FF0000"/>
                </a:solidFill>
              </a:rPr>
              <a:t>atomic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proposition</a:t>
            </a:r>
            <a:r>
              <a:rPr lang="en-US" dirty="0" smtClean="0"/>
              <a:t>, (or </a:t>
            </a:r>
            <a:r>
              <a:rPr lang="en-US" b="1" dirty="0" smtClean="0">
                <a:solidFill>
                  <a:srgbClr val="0301D8"/>
                </a:solidFill>
              </a:rPr>
              <a:t>atom)</a:t>
            </a:r>
            <a:r>
              <a:rPr lang="en-US" dirty="0" smtClean="0"/>
              <a:t>, is a </a:t>
            </a:r>
            <a:r>
              <a:rPr lang="en-US" dirty="0" smtClean="0">
                <a:solidFill>
                  <a:srgbClr val="C00000"/>
                </a:solidFill>
              </a:rPr>
              <a:t>Symbol</a:t>
            </a:r>
            <a:r>
              <a:rPr lang="en-US" dirty="0" smtClean="0"/>
              <a:t> that starts with a </a:t>
            </a:r>
            <a:r>
              <a:rPr lang="en-US" dirty="0" smtClean="0">
                <a:solidFill>
                  <a:srgbClr val="0301D8"/>
                </a:solidFill>
              </a:rPr>
              <a:t>lower-case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letter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301D8"/>
                </a:solidFill>
              </a:rPr>
              <a:t>atom</a:t>
            </a:r>
            <a:r>
              <a:rPr lang="en-US" dirty="0" smtClean="0"/>
              <a:t> is something that is </a:t>
            </a:r>
            <a:r>
              <a:rPr lang="en-US" dirty="0" smtClean="0">
                <a:solidFill>
                  <a:srgbClr val="0301D8"/>
                </a:solidFill>
              </a:rPr>
              <a:t>true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false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i="1" dirty="0" smtClean="0"/>
              <a:t>sunny</a:t>
            </a:r>
            <a:endParaRPr lang="en-US" dirty="0" smtClean="0"/>
          </a:p>
          <a:p>
            <a:pPr lvl="1"/>
            <a:r>
              <a:rPr lang="en-US" dirty="0" smtClean="0"/>
              <a:t> </a:t>
            </a:r>
            <a:r>
              <a:rPr lang="en-US" i="1" dirty="0" err="1" smtClean="0"/>
              <a:t>ai_is_fun</a:t>
            </a:r>
            <a:r>
              <a:rPr lang="en-US" dirty="0" smtClean="0"/>
              <a:t>, </a:t>
            </a:r>
          </a:p>
          <a:p>
            <a:pPr lvl="1"/>
            <a:r>
              <a:rPr lang="en-US" i="1" dirty="0" smtClean="0"/>
              <a:t>lit_l</a:t>
            </a:r>
            <a:r>
              <a:rPr lang="en-US" i="1" baseline="-25000" dirty="0" smtClean="0"/>
              <a:t>1</a:t>
            </a:r>
            <a:r>
              <a:rPr lang="en-US" dirty="0" smtClean="0"/>
              <a:t>, </a:t>
            </a:r>
          </a:p>
          <a:p>
            <a:pPr lvl="1"/>
            <a:r>
              <a:rPr lang="en-US" i="1" dirty="0" err="1" smtClean="0"/>
              <a:t>live_outside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Propositional Logic (</a:t>
            </a:r>
            <a:r>
              <a:rPr lang="en-US" b="1" dirty="0" smtClean="0">
                <a:solidFill>
                  <a:srgbClr val="C00000"/>
                </a:solidFill>
              </a:rPr>
              <a:t>PL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proposition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301D8"/>
                </a:solidFill>
              </a:rPr>
              <a:t>statement</a:t>
            </a:r>
            <a:r>
              <a:rPr lang="en-US" dirty="0" smtClean="0"/>
              <a:t>, which in English would be a </a:t>
            </a:r>
            <a:r>
              <a:rPr lang="en-US" dirty="0" smtClean="0">
                <a:solidFill>
                  <a:srgbClr val="0301D8"/>
                </a:solidFill>
              </a:rPr>
              <a:t>declarative</a:t>
            </a:r>
            <a:r>
              <a:rPr lang="en-US" dirty="0" smtClean="0"/>
              <a:t> sentence. </a:t>
            </a:r>
          </a:p>
          <a:p>
            <a:r>
              <a:rPr lang="en-US" dirty="0" smtClean="0"/>
              <a:t>Every </a:t>
            </a:r>
            <a:r>
              <a:rPr lang="en-US" dirty="0" smtClean="0">
                <a:solidFill>
                  <a:srgbClr val="0301D8"/>
                </a:solidFill>
              </a:rPr>
              <a:t>proposition</a:t>
            </a:r>
            <a:r>
              <a:rPr lang="en-US" dirty="0" smtClean="0"/>
              <a:t> is either </a:t>
            </a:r>
            <a:r>
              <a:rPr lang="en-US" dirty="0" smtClean="0">
                <a:solidFill>
                  <a:srgbClr val="0301D8"/>
                </a:solidFill>
              </a:rPr>
              <a:t>TRUE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FALSE </a:t>
            </a:r>
            <a:r>
              <a:rPr lang="en-US" dirty="0" smtClean="0"/>
              <a:t>but</a:t>
            </a:r>
            <a:r>
              <a:rPr lang="en-US" dirty="0" smtClean="0">
                <a:solidFill>
                  <a:srgbClr val="0301D8"/>
                </a:solidFill>
              </a:rPr>
              <a:t> not Both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Examples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b="1" dirty="0" smtClean="0"/>
              <a:t>(a) The sky is blue.</a:t>
            </a:r>
            <a:endParaRPr lang="en-US" dirty="0" smtClean="0"/>
          </a:p>
          <a:p>
            <a:pPr lvl="1">
              <a:buNone/>
            </a:pPr>
            <a:r>
              <a:rPr lang="en-US" b="1" dirty="0" smtClean="0"/>
              <a:t>(b) Snow is cold. </a:t>
            </a:r>
            <a:endParaRPr lang="en-US" dirty="0" smtClean="0"/>
          </a:p>
          <a:p>
            <a:pPr lvl="1">
              <a:buNone/>
            </a:pPr>
            <a:r>
              <a:rPr lang="en-US" b="1" dirty="0" smtClean="0"/>
              <a:t>(c) 12 * 12=144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301D8"/>
                </a:solidFill>
              </a:rPr>
              <a:t>sentence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301D8"/>
                </a:solidFill>
              </a:rPr>
              <a:t>smallest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unit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propositional</a:t>
            </a:r>
            <a:r>
              <a:rPr lang="en-US" dirty="0" smtClean="0"/>
              <a:t> logic.</a:t>
            </a:r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0301D8"/>
                </a:solidFill>
              </a:rPr>
              <a:t>proposition</a:t>
            </a:r>
            <a:r>
              <a:rPr lang="en-US" dirty="0" smtClean="0"/>
              <a:t> is true, then </a:t>
            </a:r>
            <a:r>
              <a:rPr lang="en-US" dirty="0" smtClean="0">
                <a:solidFill>
                  <a:srgbClr val="FF0000"/>
                </a:solidFill>
              </a:rPr>
              <a:t>truth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is "true" .</a:t>
            </a:r>
          </a:p>
          <a:p>
            <a:pPr>
              <a:buNone/>
            </a:pPr>
            <a:r>
              <a:rPr lang="en-US" b="1" dirty="0" smtClean="0"/>
              <a:t>‡ </a:t>
            </a:r>
            <a:r>
              <a:rPr lang="en-US" dirty="0" smtClean="0"/>
              <a:t>If </a:t>
            </a:r>
            <a:r>
              <a:rPr lang="en-US" dirty="0" smtClean="0">
                <a:solidFill>
                  <a:srgbClr val="0301D8"/>
                </a:solidFill>
              </a:rPr>
              <a:t>proposition</a:t>
            </a:r>
            <a:r>
              <a:rPr lang="en-US" dirty="0" smtClean="0"/>
              <a:t> is false, then </a:t>
            </a:r>
            <a:r>
              <a:rPr lang="en-US" dirty="0" smtClean="0">
                <a:solidFill>
                  <a:srgbClr val="FF0000"/>
                </a:solidFill>
              </a:rPr>
              <a:t>truth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is "false"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143000"/>
            <a:ext cx="8658225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Propositions</a:t>
            </a:r>
            <a:r>
              <a:rPr lang="en-US" dirty="0" smtClean="0"/>
              <a:t> </a:t>
            </a:r>
            <a:r>
              <a:rPr lang="en-US" dirty="0" smtClean="0"/>
              <a:t>can be built from </a:t>
            </a:r>
            <a:r>
              <a:rPr lang="en-US" dirty="0" smtClean="0">
                <a:solidFill>
                  <a:srgbClr val="0301D8"/>
                </a:solidFill>
              </a:rPr>
              <a:t>simpler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propositions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FF0000"/>
                </a:solidFill>
              </a:rPr>
              <a:t>logical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connectives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 </a:t>
            </a:r>
            <a:r>
              <a:rPr lang="en-US" b="1" dirty="0" smtClean="0">
                <a:solidFill>
                  <a:srgbClr val="FF0000"/>
                </a:solidFill>
              </a:rPr>
              <a:t>proposition</a:t>
            </a:r>
            <a:r>
              <a:rPr lang="en-US" dirty="0" smtClean="0"/>
              <a:t> is </a:t>
            </a:r>
            <a:r>
              <a:rPr lang="en-US" dirty="0" smtClean="0"/>
              <a:t>either an </a:t>
            </a:r>
            <a:r>
              <a:rPr lang="en-US" dirty="0" smtClean="0">
                <a:solidFill>
                  <a:srgbClr val="0301D8"/>
                </a:solidFill>
              </a:rPr>
              <a:t>atomic</a:t>
            </a:r>
            <a:r>
              <a:rPr lang="en-US" dirty="0" smtClean="0"/>
              <a:t> proposition </a:t>
            </a:r>
            <a:r>
              <a:rPr lang="en-US" dirty="0" smtClean="0"/>
              <a:t>or a</a:t>
            </a:r>
            <a:r>
              <a:rPr lang="en-US" dirty="0" smtClean="0"/>
              <a:t> </a:t>
            </a:r>
            <a:r>
              <a:rPr lang="en-US" b="1" dirty="0" smtClean="0">
                <a:solidFill>
                  <a:srgbClr val="0301D8"/>
                </a:solidFill>
              </a:rPr>
              <a:t>compound</a:t>
            </a:r>
            <a:r>
              <a:rPr lang="en-US" b="1" dirty="0" smtClean="0"/>
              <a:t> proposition</a:t>
            </a:r>
            <a:r>
              <a:rPr lang="en-US" dirty="0" smtClean="0"/>
              <a:t> of the </a:t>
            </a:r>
            <a:r>
              <a:rPr lang="en-US" dirty="0" smtClean="0"/>
              <a:t>form: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¬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 (read "not </a:t>
            </a:r>
            <a:r>
              <a:rPr lang="en-US" i="1" dirty="0" smtClean="0"/>
              <a:t>p</a:t>
            </a:r>
            <a:r>
              <a:rPr lang="en-US" dirty="0" smtClean="0"/>
              <a:t>") --</a:t>
            </a:r>
            <a:r>
              <a:rPr lang="en-US" dirty="0" smtClean="0"/>
              <a:t>the </a:t>
            </a:r>
            <a:r>
              <a:rPr lang="en-US" b="1" dirty="0" smtClean="0"/>
              <a:t>negation</a:t>
            </a:r>
            <a:r>
              <a:rPr lang="en-US" dirty="0" smtClean="0"/>
              <a:t> of </a:t>
            </a:r>
            <a:r>
              <a:rPr lang="en-US" i="1" dirty="0" smtClean="0"/>
              <a:t>p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i="1" dirty="0" err="1" smtClean="0">
                <a:solidFill>
                  <a:srgbClr val="C00000"/>
                </a:solidFill>
              </a:rPr>
              <a:t>p</a:t>
            </a:r>
            <a:r>
              <a:rPr lang="en-US" i="1" dirty="0" err="1" smtClean="0">
                <a:solidFill>
                  <a:srgbClr val="C00000"/>
                </a:solidFill>
              </a:rPr>
              <a:t>∧q</a:t>
            </a:r>
            <a:r>
              <a:rPr lang="en-US" dirty="0" smtClean="0"/>
              <a:t> (read "</a:t>
            </a:r>
            <a:r>
              <a:rPr lang="en-US" i="1" dirty="0" smtClean="0"/>
              <a:t>p</a:t>
            </a:r>
            <a:r>
              <a:rPr lang="en-US" dirty="0" smtClean="0"/>
              <a:t> and </a:t>
            </a:r>
            <a:r>
              <a:rPr lang="en-US" i="1" dirty="0" smtClean="0"/>
              <a:t>q</a:t>
            </a:r>
            <a:r>
              <a:rPr lang="en-US" dirty="0" smtClean="0"/>
              <a:t>")--the </a:t>
            </a:r>
            <a:r>
              <a:rPr lang="en-US" b="1" dirty="0" smtClean="0"/>
              <a:t>conjunction</a:t>
            </a:r>
            <a:r>
              <a:rPr lang="en-US" dirty="0" smtClean="0"/>
              <a:t> of </a:t>
            </a:r>
            <a:r>
              <a:rPr lang="en-US" i="1" dirty="0" smtClean="0"/>
              <a:t>p</a:t>
            </a:r>
            <a:r>
              <a:rPr lang="en-US" dirty="0" smtClean="0"/>
              <a:t> and </a:t>
            </a:r>
            <a:r>
              <a:rPr lang="en-US" i="1" dirty="0" smtClean="0"/>
              <a:t>q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i="1" dirty="0" err="1" smtClean="0">
                <a:solidFill>
                  <a:srgbClr val="C00000"/>
                </a:solidFill>
              </a:rPr>
              <a:t>p</a:t>
            </a:r>
            <a:r>
              <a:rPr lang="en-US" i="1" dirty="0" err="1" smtClean="0">
                <a:solidFill>
                  <a:srgbClr val="C00000"/>
                </a:solidFill>
              </a:rPr>
              <a:t>∨q</a:t>
            </a:r>
            <a:r>
              <a:rPr lang="en-US" dirty="0" smtClean="0"/>
              <a:t> (read "</a:t>
            </a:r>
            <a:r>
              <a:rPr lang="en-US" i="1" dirty="0" smtClean="0"/>
              <a:t>p</a:t>
            </a:r>
            <a:r>
              <a:rPr lang="en-US" dirty="0" smtClean="0"/>
              <a:t> or </a:t>
            </a:r>
            <a:r>
              <a:rPr lang="en-US" i="1" dirty="0" smtClean="0"/>
              <a:t>q</a:t>
            </a:r>
            <a:r>
              <a:rPr lang="en-US" dirty="0" smtClean="0"/>
              <a:t>")--the </a:t>
            </a:r>
            <a:r>
              <a:rPr lang="en-US" b="1" dirty="0" smtClean="0"/>
              <a:t>disjunction</a:t>
            </a:r>
            <a:r>
              <a:rPr lang="en-US" dirty="0" smtClean="0"/>
              <a:t> of </a:t>
            </a:r>
            <a:r>
              <a:rPr lang="en-US" i="1" dirty="0" smtClean="0"/>
              <a:t>p</a:t>
            </a:r>
            <a:r>
              <a:rPr lang="en-US" dirty="0" smtClean="0"/>
              <a:t> and </a:t>
            </a:r>
            <a:r>
              <a:rPr lang="en-US" i="1" dirty="0" smtClean="0"/>
              <a:t>q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i="1" dirty="0" err="1" smtClean="0">
                <a:solidFill>
                  <a:srgbClr val="C00000"/>
                </a:solidFill>
              </a:rPr>
              <a:t>p</a:t>
            </a:r>
            <a:r>
              <a:rPr lang="en-US" i="1" dirty="0" err="1" smtClean="0">
                <a:solidFill>
                  <a:srgbClr val="C00000"/>
                </a:solidFill>
              </a:rPr>
              <a:t>→q</a:t>
            </a:r>
            <a:r>
              <a:rPr lang="en-US" dirty="0" smtClean="0"/>
              <a:t> (read "</a:t>
            </a:r>
            <a:r>
              <a:rPr lang="en-US" i="1" dirty="0" smtClean="0"/>
              <a:t>p</a:t>
            </a:r>
            <a:r>
              <a:rPr lang="en-US" dirty="0" smtClean="0"/>
              <a:t> implies </a:t>
            </a:r>
            <a:r>
              <a:rPr lang="en-US" i="1" dirty="0" smtClean="0"/>
              <a:t>q</a:t>
            </a:r>
            <a:r>
              <a:rPr lang="en-US" dirty="0" smtClean="0"/>
              <a:t>")--the</a:t>
            </a:r>
            <a:r>
              <a:rPr lang="en-US" dirty="0" smtClean="0"/>
              <a:t> </a:t>
            </a:r>
            <a:r>
              <a:rPr lang="en-US" b="1" dirty="0" smtClean="0"/>
              <a:t>implication</a:t>
            </a:r>
            <a:r>
              <a:rPr lang="en-US" dirty="0" smtClean="0"/>
              <a:t> of </a:t>
            </a:r>
            <a:r>
              <a:rPr lang="en-US" i="1" dirty="0" smtClean="0"/>
              <a:t>q</a:t>
            </a:r>
            <a:r>
              <a:rPr lang="en-US" dirty="0" smtClean="0"/>
              <a:t> from </a:t>
            </a:r>
            <a:r>
              <a:rPr lang="en-US" i="1" dirty="0" smtClean="0"/>
              <a:t>p</a:t>
            </a:r>
          </a:p>
          <a:p>
            <a:r>
              <a:rPr lang="en-US" i="1" dirty="0" err="1" smtClean="0">
                <a:solidFill>
                  <a:srgbClr val="C00000"/>
                </a:solidFill>
              </a:rPr>
              <a:t>p</a:t>
            </a:r>
            <a:r>
              <a:rPr lang="en-US" i="1" dirty="0" err="1" smtClean="0">
                <a:solidFill>
                  <a:srgbClr val="C00000"/>
                </a:solidFill>
              </a:rPr>
              <a:t>←q</a:t>
            </a:r>
            <a:r>
              <a:rPr lang="en-US" dirty="0" smtClean="0"/>
              <a:t> (read "</a:t>
            </a:r>
            <a:r>
              <a:rPr lang="en-US" i="1" dirty="0" smtClean="0"/>
              <a:t>p</a:t>
            </a:r>
            <a:r>
              <a:rPr lang="en-US" dirty="0" smtClean="0"/>
              <a:t> if </a:t>
            </a:r>
            <a:r>
              <a:rPr lang="en-US" i="1" dirty="0" smtClean="0"/>
              <a:t>q</a:t>
            </a:r>
            <a:r>
              <a:rPr lang="en-US" dirty="0" smtClean="0"/>
              <a:t>")--the </a:t>
            </a:r>
            <a:r>
              <a:rPr lang="en-US" b="1" dirty="0" smtClean="0"/>
              <a:t>implication</a:t>
            </a:r>
            <a:r>
              <a:rPr lang="en-US" dirty="0" smtClean="0"/>
              <a:t> of </a:t>
            </a:r>
            <a:r>
              <a:rPr lang="en-US" i="1" dirty="0" smtClean="0"/>
              <a:t>p</a:t>
            </a:r>
            <a:r>
              <a:rPr lang="en-US" dirty="0" smtClean="0"/>
              <a:t> from </a:t>
            </a:r>
            <a:r>
              <a:rPr lang="en-US" i="1" dirty="0" smtClean="0"/>
              <a:t>q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p </a:t>
            </a:r>
            <a:r>
              <a:rPr lang="en-US" i="1" dirty="0" smtClean="0">
                <a:solidFill>
                  <a:srgbClr val="C00000"/>
                </a:solidFill>
              </a:rPr>
              <a:t>↔q</a:t>
            </a:r>
            <a:r>
              <a:rPr lang="en-US" dirty="0" smtClean="0"/>
              <a:t> (read "</a:t>
            </a:r>
            <a:r>
              <a:rPr lang="en-US" i="1" dirty="0" smtClean="0"/>
              <a:t>p</a:t>
            </a:r>
            <a:r>
              <a:rPr lang="en-US" dirty="0" smtClean="0"/>
              <a:t> if and only if </a:t>
            </a:r>
            <a:r>
              <a:rPr lang="en-US" i="1" dirty="0" smtClean="0"/>
              <a:t>q</a:t>
            </a:r>
            <a:r>
              <a:rPr lang="en-US" dirty="0" smtClean="0"/>
              <a:t>" or "</a:t>
            </a:r>
            <a:r>
              <a:rPr lang="en-US" i="1" dirty="0" smtClean="0"/>
              <a:t>p</a:t>
            </a:r>
            <a:r>
              <a:rPr lang="en-US" dirty="0" smtClean="0"/>
              <a:t> is equivalent to </a:t>
            </a:r>
            <a:r>
              <a:rPr lang="en-US" i="1" dirty="0" smtClean="0"/>
              <a:t>q</a:t>
            </a:r>
            <a:r>
              <a:rPr lang="en-US" dirty="0" smtClean="0"/>
              <a:t>")</a:t>
            </a:r>
          </a:p>
          <a:p>
            <a:pPr lvl="1"/>
            <a:r>
              <a:rPr lang="en-US" dirty="0" smtClean="0"/>
              <a:t>where </a:t>
            </a:r>
            <a:r>
              <a:rPr lang="en-US" i="1" dirty="0" smtClean="0"/>
              <a:t>p</a:t>
            </a:r>
            <a:r>
              <a:rPr lang="en-US" dirty="0" smtClean="0"/>
              <a:t> and </a:t>
            </a:r>
            <a:r>
              <a:rPr lang="en-US" i="1" dirty="0" smtClean="0"/>
              <a:t>q</a:t>
            </a:r>
            <a:r>
              <a:rPr lang="en-US" dirty="0" smtClean="0"/>
              <a:t> are propositions.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Propositional Logic </a:t>
            </a:r>
            <a:r>
              <a:rPr lang="en-US" sz="3200" b="1" dirty="0" smtClean="0">
                <a:solidFill>
                  <a:srgbClr val="C00000"/>
                </a:solidFill>
              </a:rPr>
              <a:t>Terms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 </a:t>
            </a:r>
            <a:r>
              <a:rPr lang="en-US" b="1" dirty="0" smtClean="0">
                <a:solidFill>
                  <a:srgbClr val="C00000"/>
                </a:solidFill>
              </a:rPr>
              <a:t>Statement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i="1" dirty="0" smtClean="0">
                <a:solidFill>
                  <a:srgbClr val="0301D8"/>
                </a:solidFill>
              </a:rPr>
              <a:t>Simple</a:t>
            </a:r>
            <a:r>
              <a:rPr lang="en-US" dirty="0" smtClean="0"/>
              <a:t> statements (</a:t>
            </a:r>
            <a:r>
              <a:rPr lang="en-US" dirty="0" smtClean="0">
                <a:solidFill>
                  <a:srgbClr val="0301D8"/>
                </a:solidFill>
              </a:rPr>
              <a:t>sentences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301D8"/>
                </a:solidFill>
              </a:rPr>
              <a:t>TRUE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FALSE</a:t>
            </a:r>
            <a:r>
              <a:rPr lang="en-US" dirty="0" smtClean="0"/>
              <a:t>, that does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contain</a:t>
            </a:r>
            <a:r>
              <a:rPr lang="en-US" dirty="0" smtClean="0"/>
              <a:t> any </a:t>
            </a:r>
            <a:r>
              <a:rPr lang="en-US" dirty="0" smtClean="0">
                <a:solidFill>
                  <a:srgbClr val="0301D8"/>
                </a:solidFill>
              </a:rPr>
              <a:t>other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statement</a:t>
            </a:r>
            <a:r>
              <a:rPr lang="en-US" dirty="0" smtClean="0"/>
              <a:t> as a </a:t>
            </a:r>
            <a:r>
              <a:rPr lang="en-US" dirty="0" smtClean="0">
                <a:solidFill>
                  <a:srgbClr val="0301D8"/>
                </a:solidFill>
              </a:rPr>
              <a:t>part</a:t>
            </a:r>
            <a:r>
              <a:rPr lang="en-US" dirty="0" smtClean="0"/>
              <a:t>, are </a:t>
            </a:r>
            <a:r>
              <a:rPr lang="en-US" b="1" i="1" dirty="0" smtClean="0">
                <a:solidFill>
                  <a:srgbClr val="FF0000"/>
                </a:solidFill>
              </a:rPr>
              <a:t>basic propositions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Symbols</a:t>
            </a:r>
          </a:p>
          <a:p>
            <a:r>
              <a:rPr lang="en-US" dirty="0" smtClean="0">
                <a:solidFill>
                  <a:srgbClr val="0301D8"/>
                </a:solidFill>
              </a:rPr>
              <a:t>lower-case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letters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q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 are </a:t>
            </a:r>
            <a:r>
              <a:rPr lang="en-US" dirty="0" smtClean="0">
                <a:solidFill>
                  <a:srgbClr val="C00000"/>
                </a:solidFill>
              </a:rPr>
              <a:t>symbols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0301D8"/>
                </a:solidFill>
              </a:rPr>
              <a:t>simple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statements (</a:t>
            </a:r>
            <a:r>
              <a:rPr lang="en-US" b="1" i="1" dirty="0" smtClean="0">
                <a:solidFill>
                  <a:srgbClr val="FF0000"/>
                </a:solidFill>
              </a:rPr>
              <a:t>basic propositions)</a:t>
            </a:r>
            <a:r>
              <a:rPr lang="en-US" dirty="0" smtClean="0"/>
              <a:t>.</a:t>
            </a:r>
          </a:p>
          <a:p>
            <a:r>
              <a:rPr lang="en-US" i="1" dirty="0" smtClean="0">
                <a:solidFill>
                  <a:srgbClr val="0301D8"/>
                </a:solidFill>
              </a:rPr>
              <a:t>Large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compound</a:t>
            </a:r>
            <a:r>
              <a:rPr lang="en-US" i="1" dirty="0" smtClean="0"/>
              <a:t> or </a:t>
            </a:r>
            <a:r>
              <a:rPr lang="en-US" i="1" dirty="0" smtClean="0">
                <a:solidFill>
                  <a:srgbClr val="0301D8"/>
                </a:solidFill>
              </a:rPr>
              <a:t>complex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statement</a:t>
            </a:r>
            <a:r>
              <a:rPr lang="en-US" dirty="0" smtClean="0"/>
              <a:t> are constructed from </a:t>
            </a:r>
            <a:r>
              <a:rPr lang="en-US" dirty="0" smtClean="0">
                <a:solidFill>
                  <a:srgbClr val="0301D8"/>
                </a:solidFill>
              </a:rPr>
              <a:t>basic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propositions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0301D8"/>
                </a:solidFill>
              </a:rPr>
              <a:t>combining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them</a:t>
            </a:r>
            <a:r>
              <a:rPr lang="en-US" dirty="0" smtClean="0"/>
              <a:t> with </a:t>
            </a:r>
            <a:r>
              <a:rPr lang="en-US" b="1" i="1" dirty="0" smtClean="0">
                <a:solidFill>
                  <a:srgbClr val="FF0000"/>
                </a:solidFill>
              </a:rPr>
              <a:t>connectives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106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Connective or Operator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connectives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join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simple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statements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rgbClr val="FF0000"/>
                </a:solidFill>
              </a:rPr>
              <a:t>compounds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301D8"/>
                </a:solidFill>
              </a:rPr>
              <a:t>joins</a:t>
            </a:r>
          </a:p>
          <a:p>
            <a:pPr>
              <a:buNone/>
            </a:pPr>
            <a:r>
              <a:rPr lang="en-US" dirty="0" smtClean="0">
                <a:solidFill>
                  <a:srgbClr val="0301D8"/>
                </a:solidFill>
              </a:rPr>
              <a:t>compounds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rgbClr val="FF0000"/>
                </a:solidFill>
              </a:rPr>
              <a:t>larger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compounds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48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990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Truth Value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The truth value of a statement is its TRUTH or FALSITY</a:t>
            </a:r>
          </a:p>
          <a:p>
            <a:r>
              <a:rPr lang="en-US" dirty="0" smtClean="0"/>
              <a:t>Example 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9342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86400" y="6488668"/>
            <a:ext cx="3046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 → q</a:t>
            </a:r>
            <a:r>
              <a:rPr lang="en-US" dirty="0" smtClean="0"/>
              <a:t> is equivalent to </a:t>
            </a:r>
            <a:r>
              <a:rPr lang="en-US" b="1" dirty="0" smtClean="0"/>
              <a:t>¬p ∨ q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 </a:t>
            </a:r>
            <a:r>
              <a:rPr lang="en-US" dirty="0" smtClean="0"/>
              <a:t>is the </a:t>
            </a:r>
            <a:r>
              <a:rPr lang="en-US" dirty="0" smtClean="0">
                <a:solidFill>
                  <a:srgbClr val="0301D8"/>
                </a:solidFill>
              </a:rPr>
              <a:t>information</a:t>
            </a:r>
            <a:r>
              <a:rPr lang="en-US" dirty="0" smtClean="0"/>
              <a:t> about a </a:t>
            </a:r>
            <a:r>
              <a:rPr lang="en-US" dirty="0" smtClean="0">
                <a:solidFill>
                  <a:srgbClr val="0301D8"/>
                </a:solidFill>
              </a:rPr>
              <a:t>domain</a:t>
            </a:r>
            <a:r>
              <a:rPr lang="en-US" dirty="0" smtClean="0"/>
              <a:t> that can be used to </a:t>
            </a:r>
            <a:r>
              <a:rPr lang="en-US" dirty="0" smtClean="0">
                <a:solidFill>
                  <a:srgbClr val="0301D8"/>
                </a:solidFill>
              </a:rPr>
              <a:t>solve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problems</a:t>
            </a:r>
            <a:r>
              <a:rPr lang="en-US" dirty="0" smtClean="0"/>
              <a:t> in that domain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>
                <a:solidFill>
                  <a:srgbClr val="0301D8"/>
                </a:solidFill>
              </a:rPr>
              <a:t>solve</a:t>
            </a:r>
            <a:r>
              <a:rPr lang="en-US" dirty="0" smtClean="0"/>
              <a:t> many </a:t>
            </a:r>
            <a:r>
              <a:rPr lang="en-US" dirty="0" smtClean="0">
                <a:solidFill>
                  <a:srgbClr val="0301D8"/>
                </a:solidFill>
              </a:rPr>
              <a:t>problems</a:t>
            </a:r>
            <a:r>
              <a:rPr lang="en-US" dirty="0" smtClean="0"/>
              <a:t> requires much </a:t>
            </a:r>
            <a:r>
              <a:rPr lang="en-US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, and this knowledge must be </a:t>
            </a:r>
            <a:r>
              <a:rPr lang="en-US" dirty="0" smtClean="0">
                <a:solidFill>
                  <a:srgbClr val="C00000"/>
                </a:solidFill>
              </a:rPr>
              <a:t>represented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0301D8"/>
                </a:solidFill>
              </a:rPr>
              <a:t>computer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smtClean="0"/>
              <a:t>part of </a:t>
            </a:r>
            <a:r>
              <a:rPr lang="en-US" dirty="0" smtClean="0">
                <a:solidFill>
                  <a:srgbClr val="0301D8"/>
                </a:solidFill>
              </a:rPr>
              <a:t>designing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301D8"/>
                </a:solidFill>
              </a:rPr>
              <a:t>program</a:t>
            </a:r>
            <a:r>
              <a:rPr lang="en-US" dirty="0" smtClean="0"/>
              <a:t> to solve problems, we must define </a:t>
            </a:r>
            <a:r>
              <a:rPr lang="en-US" dirty="0" smtClean="0">
                <a:solidFill>
                  <a:srgbClr val="0301D8"/>
                </a:solidFill>
              </a:rPr>
              <a:t>how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 will be </a:t>
            </a:r>
            <a:r>
              <a:rPr lang="en-US" dirty="0" smtClean="0">
                <a:solidFill>
                  <a:srgbClr val="C00000"/>
                </a:solidFill>
              </a:rPr>
              <a:t>represented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dirty="0" smtClean="0"/>
              <a:t>A </a:t>
            </a:r>
            <a:r>
              <a:rPr lang="en-US" b="1" dirty="0" smtClean="0">
                <a:solidFill>
                  <a:srgbClr val="C00000"/>
                </a:solidFill>
              </a:rPr>
              <a:t>representation</a:t>
            </a:r>
            <a:r>
              <a:rPr lang="en-US" dirty="0" smtClean="0"/>
              <a:t> </a:t>
            </a:r>
            <a:r>
              <a:rPr lang="en-US" dirty="0" smtClean="0"/>
              <a:t>of some </a:t>
            </a:r>
            <a:r>
              <a:rPr lang="en-US" dirty="0" smtClean="0"/>
              <a:t>piece of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 is the </a:t>
            </a:r>
            <a:r>
              <a:rPr lang="en-US" b="1" dirty="0" smtClean="0">
                <a:solidFill>
                  <a:srgbClr val="0301D8"/>
                </a:solidFill>
              </a:rPr>
              <a:t>internal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representation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representation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scheme</a:t>
            </a:r>
            <a:r>
              <a:rPr lang="en-US" dirty="0" smtClean="0"/>
              <a:t> specifies the </a:t>
            </a:r>
            <a:r>
              <a:rPr lang="en-US" b="1" dirty="0" smtClean="0">
                <a:solidFill>
                  <a:srgbClr val="0301D8"/>
                </a:solidFill>
              </a:rPr>
              <a:t>form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 </a:t>
            </a:r>
            <a:r>
              <a:rPr lang="en-US" b="1" dirty="0" smtClean="0">
                <a:solidFill>
                  <a:srgbClr val="C00000"/>
                </a:solidFill>
              </a:rPr>
              <a:t>knowledge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base</a:t>
            </a:r>
            <a:r>
              <a:rPr lang="en-US" dirty="0" smtClean="0"/>
              <a:t> is the </a:t>
            </a:r>
            <a:r>
              <a:rPr lang="en-US" dirty="0" smtClean="0">
                <a:solidFill>
                  <a:srgbClr val="0301D8"/>
                </a:solidFill>
              </a:rPr>
              <a:t>representation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0301D8"/>
                </a:solidFill>
              </a:rPr>
              <a:t>all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 that is </a:t>
            </a:r>
            <a:r>
              <a:rPr lang="en-US" dirty="0" smtClean="0">
                <a:solidFill>
                  <a:srgbClr val="0301D8"/>
                </a:solidFill>
              </a:rPr>
              <a:t>stored</a:t>
            </a:r>
            <a:r>
              <a:rPr lang="en-US" dirty="0" smtClean="0"/>
              <a:t> by an </a:t>
            </a:r>
            <a:r>
              <a:rPr lang="en-US" dirty="0" smtClean="0">
                <a:solidFill>
                  <a:srgbClr val="0301D8"/>
                </a:solidFill>
              </a:rPr>
              <a:t>agent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5943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Tautologies </a:t>
            </a:r>
            <a:r>
              <a:rPr lang="ar-EG" b="1" dirty="0" smtClean="0">
                <a:solidFill>
                  <a:srgbClr val="C00000"/>
                </a:solidFill>
              </a:rPr>
              <a:t>الحشو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proposition</a:t>
            </a:r>
            <a:r>
              <a:rPr lang="en-US" dirty="0" smtClean="0"/>
              <a:t> that is </a:t>
            </a:r>
            <a:r>
              <a:rPr lang="en-US" dirty="0" smtClean="0">
                <a:solidFill>
                  <a:srgbClr val="0301D8"/>
                </a:solidFill>
              </a:rPr>
              <a:t>always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 is called a "</a:t>
            </a:r>
            <a:r>
              <a:rPr lang="en-US" dirty="0" smtClean="0">
                <a:solidFill>
                  <a:srgbClr val="FF0000"/>
                </a:solidFill>
              </a:rPr>
              <a:t>tautology</a:t>
            </a:r>
            <a:r>
              <a:rPr lang="en-US" dirty="0" smtClean="0"/>
              <a:t>". e.g.,</a:t>
            </a:r>
          </a:p>
          <a:p>
            <a:pPr>
              <a:buNone/>
            </a:pPr>
            <a:r>
              <a:rPr lang="en-US" b="1" dirty="0" smtClean="0"/>
              <a:t>(</a:t>
            </a:r>
            <a:r>
              <a:rPr lang="en-US" b="1" dirty="0" smtClean="0">
                <a:solidFill>
                  <a:srgbClr val="0301D8"/>
                </a:solidFill>
              </a:rPr>
              <a:t>P </a:t>
            </a:r>
            <a:r>
              <a:rPr lang="az-Cyrl-AZ" dirty="0" smtClean="0">
                <a:solidFill>
                  <a:srgbClr val="0301D8"/>
                </a:solidFill>
              </a:rPr>
              <a:t>Ѵ</a:t>
            </a:r>
            <a:r>
              <a:rPr lang="en-US" b="1" dirty="0" smtClean="0">
                <a:solidFill>
                  <a:srgbClr val="0301D8"/>
                </a:solidFill>
              </a:rPr>
              <a:t> </a:t>
            </a:r>
            <a:r>
              <a:rPr lang="en-US" b="1" dirty="0" smtClean="0">
                <a:solidFill>
                  <a:srgbClr val="0301D8"/>
                </a:solidFill>
              </a:rPr>
              <a:t>¬P</a:t>
            </a:r>
            <a:r>
              <a:rPr lang="en-US" b="1" dirty="0" smtClean="0"/>
              <a:t>)</a:t>
            </a:r>
            <a:r>
              <a:rPr lang="en-US" dirty="0" smtClean="0"/>
              <a:t> is always </a:t>
            </a:r>
            <a:r>
              <a:rPr lang="en-US" dirty="0" smtClean="0">
                <a:solidFill>
                  <a:srgbClr val="0301D8"/>
                </a:solidFill>
              </a:rPr>
              <a:t>true</a:t>
            </a:r>
            <a:r>
              <a:rPr lang="en-US" dirty="0" smtClean="0"/>
              <a:t> regardless of the truth value of the proposition </a:t>
            </a:r>
            <a:r>
              <a:rPr lang="en-US" b="1" dirty="0" smtClean="0"/>
              <a:t>P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Contradictions </a:t>
            </a:r>
            <a:r>
              <a:rPr lang="ar-EG" b="1" dirty="0" smtClean="0">
                <a:solidFill>
                  <a:srgbClr val="C00000"/>
                </a:solidFill>
              </a:rPr>
              <a:t>التناقض – انكار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301D8"/>
                </a:solidFill>
              </a:rPr>
              <a:t>proposition</a:t>
            </a:r>
            <a:r>
              <a:rPr lang="en-US" dirty="0" smtClean="0"/>
              <a:t> that is </a:t>
            </a:r>
            <a:r>
              <a:rPr lang="en-US" dirty="0" smtClean="0">
                <a:solidFill>
                  <a:srgbClr val="0301D8"/>
                </a:solidFill>
              </a:rPr>
              <a:t>always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false</a:t>
            </a:r>
            <a:r>
              <a:rPr lang="en-US" dirty="0" smtClean="0"/>
              <a:t> is called a "</a:t>
            </a:r>
            <a:r>
              <a:rPr lang="en-US" dirty="0" smtClean="0">
                <a:solidFill>
                  <a:srgbClr val="FF0000"/>
                </a:solidFill>
              </a:rPr>
              <a:t>contradiction</a:t>
            </a:r>
            <a:r>
              <a:rPr lang="en-US" dirty="0" smtClean="0"/>
              <a:t>"</a:t>
            </a:r>
            <a:r>
              <a:rPr lang="en-US" i="1" dirty="0" smtClean="0"/>
              <a:t>. </a:t>
            </a:r>
            <a:r>
              <a:rPr lang="en-US" dirty="0" smtClean="0"/>
              <a:t>e.g.,</a:t>
            </a:r>
          </a:p>
          <a:p>
            <a:pPr>
              <a:buNone/>
            </a:pPr>
            <a:r>
              <a:rPr lang="en-US" b="1" dirty="0" smtClean="0"/>
              <a:t>(</a:t>
            </a:r>
            <a:r>
              <a:rPr lang="en-US" b="1" dirty="0" smtClean="0">
                <a:solidFill>
                  <a:srgbClr val="0301D8"/>
                </a:solidFill>
              </a:rPr>
              <a:t>P</a:t>
            </a:r>
            <a:r>
              <a:rPr lang="en-US" dirty="0" smtClean="0">
                <a:solidFill>
                  <a:srgbClr val="0301D8"/>
                </a:solidFill>
              </a:rPr>
              <a:t> ∧</a:t>
            </a:r>
            <a:r>
              <a:rPr lang="en-US" b="1" dirty="0" smtClean="0">
                <a:solidFill>
                  <a:srgbClr val="0301D8"/>
                </a:solidFill>
              </a:rPr>
              <a:t> ¬P</a:t>
            </a:r>
            <a:r>
              <a:rPr lang="en-US" b="1" dirty="0" smtClean="0"/>
              <a:t>)</a:t>
            </a:r>
            <a:r>
              <a:rPr lang="en-US" dirty="0" smtClean="0"/>
              <a:t> is always </a:t>
            </a:r>
            <a:r>
              <a:rPr lang="en-US" dirty="0" smtClean="0">
                <a:solidFill>
                  <a:srgbClr val="0301D8"/>
                </a:solidFill>
              </a:rPr>
              <a:t>false</a:t>
            </a:r>
            <a:r>
              <a:rPr lang="en-US" dirty="0" smtClean="0"/>
              <a:t> regardless of the truth value of the proposition</a:t>
            </a:r>
            <a:r>
              <a:rPr lang="en-US" b="1" dirty="0" smtClean="0"/>
              <a:t> P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Contingencies </a:t>
            </a:r>
            <a:r>
              <a:rPr lang="ar-EG" b="1" dirty="0" smtClean="0">
                <a:solidFill>
                  <a:srgbClr val="C00000"/>
                </a:solidFill>
              </a:rPr>
              <a:t>طوارئ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301D8"/>
                </a:solidFill>
              </a:rPr>
              <a:t>proposition</a:t>
            </a:r>
            <a:r>
              <a:rPr lang="en-US" dirty="0" smtClean="0"/>
              <a:t> is called a "</a:t>
            </a:r>
            <a:r>
              <a:rPr lang="en-US" dirty="0" smtClean="0">
                <a:solidFill>
                  <a:srgbClr val="FF0000"/>
                </a:solidFill>
              </a:rPr>
              <a:t>contingency</a:t>
            </a:r>
            <a:r>
              <a:rPr lang="en-US" dirty="0" smtClean="0"/>
              <a:t>" , if that proposition is </a:t>
            </a:r>
            <a:r>
              <a:rPr lang="en-US" dirty="0" smtClean="0">
                <a:solidFill>
                  <a:srgbClr val="FFC000"/>
                </a:solidFill>
              </a:rPr>
              <a:t>neither</a:t>
            </a:r>
            <a:r>
              <a:rPr lang="en-US" dirty="0" smtClean="0"/>
              <a:t> a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tautology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nor</a:t>
            </a:r>
            <a:r>
              <a:rPr lang="en-US" dirty="0" smtClean="0"/>
              <a:t> a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contradiction</a:t>
            </a:r>
            <a:r>
              <a:rPr lang="en-US" dirty="0" smtClean="0"/>
              <a:t> . e.g.,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0301D8"/>
                </a:solidFill>
              </a:rPr>
              <a:t>P </a:t>
            </a:r>
            <a:r>
              <a:rPr lang="az-Cyrl-AZ" dirty="0" smtClean="0">
                <a:solidFill>
                  <a:srgbClr val="0301D8"/>
                </a:solidFill>
              </a:rPr>
              <a:t>Ѵ</a:t>
            </a:r>
            <a:r>
              <a:rPr lang="en-US" b="1" dirty="0" smtClean="0">
                <a:solidFill>
                  <a:srgbClr val="0301D8"/>
                </a:solidFill>
              </a:rPr>
              <a:t> </a:t>
            </a:r>
            <a:r>
              <a:rPr lang="en-US" b="1" dirty="0" smtClean="0">
                <a:solidFill>
                  <a:srgbClr val="0301D8"/>
                </a:solidFill>
              </a:rPr>
              <a:t>Q</a:t>
            </a:r>
            <a:r>
              <a:rPr lang="en-US" b="1" dirty="0" smtClean="0"/>
              <a:t>)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contingency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Antecedent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Consequent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These </a:t>
            </a:r>
            <a:r>
              <a:rPr lang="en-US" dirty="0" smtClean="0">
                <a:solidFill>
                  <a:srgbClr val="0301D8"/>
                </a:solidFill>
              </a:rPr>
              <a:t>two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301D8"/>
                </a:solidFill>
              </a:rPr>
              <a:t>parts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conditional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statements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In the conditional statements,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301D8"/>
                </a:solidFill>
              </a:rPr>
              <a:t>p</a:t>
            </a:r>
            <a:r>
              <a:rPr lang="en-US" dirty="0" smtClean="0">
                <a:solidFill>
                  <a:srgbClr val="0301D8"/>
                </a:solidFill>
              </a:rPr>
              <a:t> →</a:t>
            </a:r>
            <a:r>
              <a:rPr lang="en-US" b="1" dirty="0" smtClean="0">
                <a:solidFill>
                  <a:srgbClr val="0301D8"/>
                </a:solidFill>
              </a:rPr>
              <a:t> q</a:t>
            </a:r>
            <a:r>
              <a:rPr lang="en-US" dirty="0" smtClean="0">
                <a:solidFill>
                  <a:srgbClr val="0301D8"/>
                </a:solidFill>
              </a:rPr>
              <a:t> </a:t>
            </a:r>
            <a:r>
              <a:rPr lang="en-US" dirty="0" smtClean="0"/>
              <a:t>, the</a:t>
            </a:r>
          </a:p>
          <a:p>
            <a:pPr>
              <a:buNone/>
            </a:pPr>
            <a:r>
              <a:rPr lang="en-US" dirty="0" smtClean="0"/>
              <a:t>1st statement or</a:t>
            </a:r>
            <a:r>
              <a:rPr lang="en-US" b="1" dirty="0" smtClean="0"/>
              <a:t> "</a:t>
            </a:r>
            <a:r>
              <a:rPr lang="en-US" b="1" dirty="0" smtClean="0">
                <a:solidFill>
                  <a:srgbClr val="FF0000"/>
                </a:solidFill>
              </a:rPr>
              <a:t>if - clause</a:t>
            </a:r>
            <a:r>
              <a:rPr lang="en-US" b="1" dirty="0" smtClean="0"/>
              <a:t>"</a:t>
            </a:r>
            <a:r>
              <a:rPr lang="en-US" dirty="0" smtClean="0"/>
              <a:t> (here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 is called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antecedent</a:t>
            </a:r>
            <a:r>
              <a:rPr lang="en-US" dirty="0" smtClean="0"/>
              <a:t> ,</a:t>
            </a:r>
          </a:p>
          <a:p>
            <a:pPr>
              <a:buNone/>
            </a:pPr>
            <a:r>
              <a:rPr lang="en-US" dirty="0" smtClean="0"/>
              <a:t>2nd statement or</a:t>
            </a:r>
            <a:r>
              <a:rPr lang="en-US" b="1" dirty="0" smtClean="0"/>
              <a:t> "</a:t>
            </a:r>
            <a:r>
              <a:rPr lang="en-US" b="1" dirty="0" smtClean="0">
                <a:solidFill>
                  <a:srgbClr val="FF0000"/>
                </a:solidFill>
              </a:rPr>
              <a:t>then - clause</a:t>
            </a:r>
            <a:r>
              <a:rPr lang="en-US" b="1" dirty="0" smtClean="0"/>
              <a:t>"</a:t>
            </a:r>
            <a:r>
              <a:rPr lang="en-US" dirty="0" smtClean="0"/>
              <a:t> (here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q</a:t>
            </a:r>
            <a:r>
              <a:rPr lang="en-US" dirty="0" smtClean="0"/>
              <a:t>) is called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consequent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09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Argument </a:t>
            </a:r>
            <a:r>
              <a:rPr lang="ar-EG" sz="2200" b="1" dirty="0" smtClean="0">
                <a:solidFill>
                  <a:srgbClr val="C00000"/>
                </a:solidFill>
              </a:rPr>
              <a:t>الحجة - البرهان</a:t>
            </a:r>
            <a:endParaRPr lang="en-US" sz="2200" dirty="0" smtClean="0">
              <a:solidFill>
                <a:srgbClr val="C00000"/>
              </a:solidFill>
            </a:endParaRPr>
          </a:p>
          <a:p>
            <a:r>
              <a:rPr lang="en-US" sz="2200" dirty="0" smtClean="0"/>
              <a:t>An </a:t>
            </a:r>
            <a:r>
              <a:rPr lang="en-US" sz="2200" dirty="0" smtClean="0">
                <a:solidFill>
                  <a:srgbClr val="FF0000"/>
                </a:solidFill>
              </a:rPr>
              <a:t>argument</a:t>
            </a:r>
            <a:r>
              <a:rPr lang="en-US" sz="2200" dirty="0" smtClean="0"/>
              <a:t> is a </a:t>
            </a:r>
            <a:r>
              <a:rPr lang="en-US" sz="2200" dirty="0" smtClean="0">
                <a:solidFill>
                  <a:srgbClr val="0301D8"/>
                </a:solidFill>
              </a:rPr>
              <a:t>demonstration</a:t>
            </a:r>
            <a:r>
              <a:rPr lang="en-US" sz="2200" dirty="0" smtClean="0"/>
              <a:t> or a </a:t>
            </a:r>
            <a:r>
              <a:rPr lang="en-US" sz="2200" dirty="0" smtClean="0">
                <a:solidFill>
                  <a:srgbClr val="0301D8"/>
                </a:solidFill>
              </a:rPr>
              <a:t>proof</a:t>
            </a:r>
            <a:r>
              <a:rPr lang="en-US" sz="2200" dirty="0" smtClean="0"/>
              <a:t> of some </a:t>
            </a:r>
            <a:r>
              <a:rPr lang="en-US" sz="2200" dirty="0" smtClean="0">
                <a:solidFill>
                  <a:srgbClr val="0301D8"/>
                </a:solidFill>
              </a:rPr>
              <a:t>statements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Example</a:t>
            </a:r>
            <a:r>
              <a:rPr lang="en-US" sz="2200" dirty="0" smtClean="0"/>
              <a:t> : </a:t>
            </a:r>
            <a:r>
              <a:rPr lang="en-US" sz="2200" dirty="0" smtClean="0">
                <a:solidFill>
                  <a:srgbClr val="0301D8"/>
                </a:solidFill>
              </a:rPr>
              <a:t> </a:t>
            </a:r>
            <a:r>
              <a:rPr lang="en-US" sz="2200" b="1" dirty="0" smtClean="0">
                <a:solidFill>
                  <a:srgbClr val="0301D8"/>
                </a:solidFill>
              </a:rPr>
              <a:t>"That bird is a crow </a:t>
            </a:r>
            <a:r>
              <a:rPr lang="ar-EG" sz="2200" b="1" dirty="0" smtClean="0">
                <a:solidFill>
                  <a:srgbClr val="0301D8"/>
                </a:solidFill>
              </a:rPr>
              <a:t>غراب</a:t>
            </a:r>
            <a:r>
              <a:rPr lang="en-US" sz="2200" b="1" dirty="0" smtClean="0">
                <a:solidFill>
                  <a:srgbClr val="0301D8"/>
                </a:solidFill>
              </a:rPr>
              <a:t>; therefore, it's black.“</a:t>
            </a:r>
            <a:endParaRPr lang="en-US" sz="2200" dirty="0" smtClean="0">
              <a:solidFill>
                <a:srgbClr val="0301D8"/>
              </a:solidFill>
            </a:endParaRPr>
          </a:p>
          <a:p>
            <a:r>
              <a:rPr lang="en-US" sz="2200" dirty="0" smtClean="0"/>
              <a:t>Any </a:t>
            </a:r>
            <a:r>
              <a:rPr lang="en-US" sz="2200" dirty="0" smtClean="0">
                <a:solidFill>
                  <a:srgbClr val="C00000"/>
                </a:solidFill>
              </a:rPr>
              <a:t>argument</a:t>
            </a:r>
            <a:r>
              <a:rPr lang="en-US" sz="2200" dirty="0" smtClean="0"/>
              <a:t> can be </a:t>
            </a:r>
            <a:r>
              <a:rPr lang="en-US" sz="2200" dirty="0" smtClean="0">
                <a:solidFill>
                  <a:srgbClr val="0301D8"/>
                </a:solidFill>
              </a:rPr>
              <a:t>expressed</a:t>
            </a:r>
            <a:r>
              <a:rPr lang="en-US" sz="2200" dirty="0" smtClean="0"/>
              <a:t> as a </a:t>
            </a:r>
            <a:r>
              <a:rPr lang="en-US" sz="2200" dirty="0" smtClean="0">
                <a:solidFill>
                  <a:srgbClr val="FF0000"/>
                </a:solidFill>
              </a:rPr>
              <a:t>compound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statement</a:t>
            </a:r>
            <a:r>
              <a:rPr lang="en-US" sz="2200" dirty="0" smtClean="0"/>
              <a:t>.</a:t>
            </a:r>
          </a:p>
          <a:p>
            <a:pPr marL="0" indent="0"/>
            <a:r>
              <a:rPr lang="en-US" sz="2200" dirty="0" smtClean="0"/>
              <a:t>In logic, an </a:t>
            </a:r>
            <a:r>
              <a:rPr lang="en-US" sz="2200" dirty="0" smtClean="0">
                <a:solidFill>
                  <a:srgbClr val="C00000"/>
                </a:solidFill>
              </a:rPr>
              <a:t>argument</a:t>
            </a:r>
            <a:r>
              <a:rPr lang="en-US" sz="2200" dirty="0" smtClean="0"/>
              <a:t> is a </a:t>
            </a:r>
            <a:r>
              <a:rPr lang="en-US" sz="2200" dirty="0" smtClean="0">
                <a:solidFill>
                  <a:srgbClr val="0301D8"/>
                </a:solidFill>
              </a:rPr>
              <a:t>set</a:t>
            </a:r>
            <a:r>
              <a:rPr lang="en-US" sz="2200" dirty="0" smtClean="0"/>
              <a:t> of </a:t>
            </a:r>
            <a:r>
              <a:rPr lang="en-US" sz="2200" dirty="0" smtClean="0">
                <a:solidFill>
                  <a:srgbClr val="0301D8"/>
                </a:solidFill>
              </a:rPr>
              <a:t>one</a:t>
            </a:r>
            <a:r>
              <a:rPr lang="en-US" sz="2200" dirty="0" smtClean="0"/>
              <a:t> or </a:t>
            </a:r>
            <a:r>
              <a:rPr lang="en-US" sz="2200" dirty="0" smtClean="0">
                <a:solidFill>
                  <a:srgbClr val="0301D8"/>
                </a:solidFill>
              </a:rPr>
              <a:t>more</a:t>
            </a:r>
            <a:r>
              <a:rPr lang="en-US" sz="2200" dirty="0" smtClean="0"/>
              <a:t> meaningful declarative sentences (or "</a:t>
            </a:r>
            <a:r>
              <a:rPr lang="en-US" sz="2200" dirty="0" smtClean="0">
                <a:solidFill>
                  <a:srgbClr val="0301D8"/>
                </a:solidFill>
              </a:rPr>
              <a:t>propositions</a:t>
            </a:r>
            <a:r>
              <a:rPr lang="en-US" sz="2200" dirty="0" smtClean="0"/>
              <a:t>") known as the</a:t>
            </a:r>
            <a:r>
              <a:rPr lang="en-US" sz="2200" i="1" dirty="0" smtClean="0"/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premises</a:t>
            </a:r>
            <a:r>
              <a:rPr lang="en-US" sz="2200" dirty="0" smtClean="0"/>
              <a:t> </a:t>
            </a:r>
            <a:r>
              <a:rPr lang="ar-EG" sz="2200" dirty="0" smtClean="0">
                <a:solidFill>
                  <a:srgbClr val="0301D8"/>
                </a:solidFill>
              </a:rPr>
              <a:t>مقدمات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C000"/>
                </a:solidFill>
              </a:rPr>
              <a:t>along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C000"/>
                </a:solidFill>
              </a:rPr>
              <a:t>with</a:t>
            </a:r>
          </a:p>
          <a:p>
            <a:pPr>
              <a:buNone/>
            </a:pPr>
            <a:r>
              <a:rPr lang="en-US" sz="2200" dirty="0" smtClean="0"/>
              <a:t>another meaningful declarative sentence (or "</a:t>
            </a:r>
            <a:r>
              <a:rPr lang="en-US" sz="2200" dirty="0" smtClean="0">
                <a:solidFill>
                  <a:srgbClr val="0301D8"/>
                </a:solidFill>
              </a:rPr>
              <a:t>proposition</a:t>
            </a:r>
            <a:r>
              <a:rPr lang="en-US" sz="2200" dirty="0" smtClean="0"/>
              <a:t>") known as the</a:t>
            </a:r>
            <a:r>
              <a:rPr lang="en-US" sz="2200" i="1" dirty="0" smtClean="0"/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conclusion </a:t>
            </a:r>
            <a:r>
              <a:rPr lang="ar-EG" sz="2200" i="1" dirty="0" smtClean="0">
                <a:solidFill>
                  <a:srgbClr val="FF0000"/>
                </a:solidFill>
              </a:rPr>
              <a:t>خلاصة - نتيجة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Premise</a:t>
            </a:r>
            <a:r>
              <a:rPr lang="en-US" sz="2200" dirty="0" smtClean="0"/>
              <a:t> is a </a:t>
            </a:r>
            <a:r>
              <a:rPr lang="en-US" sz="2200" dirty="0" smtClean="0">
                <a:solidFill>
                  <a:srgbClr val="0301D8"/>
                </a:solidFill>
              </a:rPr>
              <a:t>proposition</a:t>
            </a:r>
            <a:r>
              <a:rPr lang="en-US" sz="2200" dirty="0" smtClean="0"/>
              <a:t> which gives </a:t>
            </a:r>
            <a:r>
              <a:rPr lang="en-US" sz="2200" dirty="0" smtClean="0">
                <a:solidFill>
                  <a:srgbClr val="0301D8"/>
                </a:solidFill>
              </a:rPr>
              <a:t>reasons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301D8"/>
                </a:solidFill>
              </a:rPr>
              <a:t>grounds</a:t>
            </a:r>
            <a:r>
              <a:rPr lang="en-US" sz="2200" dirty="0" smtClean="0"/>
              <a:t>, or </a:t>
            </a:r>
            <a:r>
              <a:rPr lang="en-US" sz="2200" dirty="0" smtClean="0">
                <a:solidFill>
                  <a:srgbClr val="0301D8"/>
                </a:solidFill>
              </a:rPr>
              <a:t>evidence</a:t>
            </a:r>
            <a:r>
              <a:rPr lang="en-US" sz="2200" dirty="0" smtClean="0"/>
              <a:t> for </a:t>
            </a:r>
            <a:r>
              <a:rPr lang="en-US" sz="2200" dirty="0" smtClean="0">
                <a:solidFill>
                  <a:srgbClr val="0301D8"/>
                </a:solidFill>
              </a:rPr>
              <a:t>accepting</a:t>
            </a:r>
            <a:r>
              <a:rPr lang="en-US" sz="2200" dirty="0" smtClean="0"/>
              <a:t> some other proposition, called the </a:t>
            </a:r>
            <a:r>
              <a:rPr lang="en-US" sz="2200" dirty="0" smtClean="0">
                <a:solidFill>
                  <a:srgbClr val="0301D8"/>
                </a:solidFill>
              </a:rPr>
              <a:t>conclusion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Conclusion</a:t>
            </a:r>
            <a:r>
              <a:rPr lang="en-US" sz="2200" dirty="0" smtClean="0"/>
              <a:t> is a </a:t>
            </a:r>
            <a:r>
              <a:rPr lang="en-US" sz="2200" dirty="0" smtClean="0">
                <a:solidFill>
                  <a:srgbClr val="0301D8"/>
                </a:solidFill>
              </a:rPr>
              <a:t>proposition</a:t>
            </a:r>
            <a:r>
              <a:rPr lang="en-US" sz="2200" dirty="0" smtClean="0"/>
              <a:t>, which is </a:t>
            </a:r>
            <a:r>
              <a:rPr lang="en-US" sz="2200" dirty="0" smtClean="0">
                <a:solidFill>
                  <a:srgbClr val="0301D8"/>
                </a:solidFill>
              </a:rPr>
              <a:t>purported</a:t>
            </a:r>
            <a:r>
              <a:rPr lang="en-US" sz="2200" dirty="0" smtClean="0"/>
              <a:t>  </a:t>
            </a:r>
            <a:r>
              <a:rPr lang="ar-EG" sz="2200" dirty="0" smtClean="0">
                <a:solidFill>
                  <a:srgbClr val="0301D8"/>
                </a:solidFill>
              </a:rPr>
              <a:t>خلاصة</a:t>
            </a:r>
            <a:r>
              <a:rPr lang="en-US" sz="2200" dirty="0" smtClean="0"/>
              <a:t> to be </a:t>
            </a:r>
            <a:r>
              <a:rPr lang="en-US" sz="2200" dirty="0" smtClean="0">
                <a:solidFill>
                  <a:srgbClr val="0301D8"/>
                </a:solidFill>
              </a:rPr>
              <a:t>established</a:t>
            </a:r>
            <a:r>
              <a:rPr lang="en-US" sz="2200" dirty="0" smtClean="0"/>
              <a:t> on the </a:t>
            </a:r>
            <a:r>
              <a:rPr lang="en-US" sz="2200" dirty="0" smtClean="0">
                <a:solidFill>
                  <a:srgbClr val="0301D8"/>
                </a:solidFill>
              </a:rPr>
              <a:t>basis</a:t>
            </a:r>
            <a:r>
              <a:rPr lang="en-US" sz="2200" dirty="0" smtClean="0"/>
              <a:t> of other propositions (</a:t>
            </a:r>
            <a:r>
              <a:rPr lang="en-US" sz="2200" dirty="0" smtClean="0">
                <a:solidFill>
                  <a:srgbClr val="0301D8"/>
                </a:solidFill>
              </a:rPr>
              <a:t>Premises</a:t>
            </a:r>
            <a:r>
              <a:rPr lang="en-US" sz="2200" dirty="0" smtClean="0"/>
              <a:t>).</a:t>
            </a:r>
          </a:p>
          <a:p>
            <a:pPr marL="85725" indent="-85725"/>
            <a:r>
              <a:rPr lang="en-US" sz="2200" dirty="0" smtClean="0"/>
              <a:t> Take </a:t>
            </a:r>
            <a:r>
              <a:rPr lang="en-US" sz="2200" dirty="0" smtClean="0">
                <a:solidFill>
                  <a:srgbClr val="0301D8"/>
                </a:solidFill>
              </a:rPr>
              <a:t>all</a:t>
            </a:r>
            <a:r>
              <a:rPr lang="en-US" sz="2200" dirty="0" smtClean="0"/>
              <a:t> the </a:t>
            </a:r>
            <a:r>
              <a:rPr lang="en-US" sz="2200" dirty="0" smtClean="0">
                <a:solidFill>
                  <a:srgbClr val="0301D8"/>
                </a:solidFill>
              </a:rPr>
              <a:t>premises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301D8"/>
                </a:solidFill>
              </a:rPr>
              <a:t>conjoin</a:t>
            </a:r>
            <a:r>
              <a:rPr lang="en-US" sz="2200" dirty="0" smtClean="0"/>
              <a:t> them, </a:t>
            </a:r>
            <a:r>
              <a:rPr lang="en-US" sz="2200" dirty="0" smtClean="0"/>
              <a:t>as the </a:t>
            </a:r>
            <a:r>
              <a:rPr lang="en-US" sz="2200" dirty="0" smtClean="0">
                <a:solidFill>
                  <a:srgbClr val="FF0000"/>
                </a:solidFill>
              </a:rPr>
              <a:t>antecedent</a:t>
            </a:r>
            <a:r>
              <a:rPr lang="en-US" sz="2200" dirty="0" smtClean="0"/>
              <a:t> of  </a:t>
            </a:r>
            <a:r>
              <a:rPr lang="en-US" sz="2200" dirty="0" smtClean="0">
                <a:solidFill>
                  <a:srgbClr val="C00000"/>
                </a:solidFill>
              </a:rPr>
              <a:t>argument</a:t>
            </a:r>
            <a:r>
              <a:rPr lang="en-US" sz="2200" dirty="0" smtClean="0"/>
              <a:t> , </a:t>
            </a:r>
            <a:r>
              <a:rPr lang="en-US" sz="2200" dirty="0" smtClean="0"/>
              <a:t>and </a:t>
            </a: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0301D8"/>
                </a:solidFill>
              </a:rPr>
              <a:t>conclusion</a:t>
            </a:r>
            <a:r>
              <a:rPr lang="en-US" sz="2200" dirty="0" smtClean="0"/>
              <a:t> </a:t>
            </a:r>
            <a:r>
              <a:rPr lang="en-US" sz="2200" dirty="0" smtClean="0"/>
              <a:t>as the </a:t>
            </a:r>
            <a:r>
              <a:rPr lang="en-US" sz="2200" dirty="0" smtClean="0">
                <a:solidFill>
                  <a:srgbClr val="FF0000"/>
                </a:solidFill>
              </a:rPr>
              <a:t>consequent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This implication statement is </a:t>
            </a:r>
            <a:r>
              <a:rPr lang="en-US" sz="2200" dirty="0" smtClean="0"/>
              <a:t>:  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		</a:t>
            </a:r>
            <a:r>
              <a:rPr lang="en-US" sz="2000" b="1" i="1" dirty="0" smtClean="0">
                <a:solidFill>
                  <a:srgbClr val="0301D8"/>
                </a:solidFill>
              </a:rPr>
              <a:t>If</a:t>
            </a:r>
            <a:r>
              <a:rPr lang="en-US" sz="2000" b="1" i="1" dirty="0" smtClean="0">
                <a:solidFill>
                  <a:srgbClr val="C00000"/>
                </a:solidFill>
              </a:rPr>
              <a:t> (premise1 </a:t>
            </a:r>
            <a:r>
              <a:rPr lang="en-US" sz="2000" dirty="0" smtClean="0">
                <a:solidFill>
                  <a:srgbClr val="0301D8"/>
                </a:solidFill>
              </a:rPr>
              <a:t>∧</a:t>
            </a:r>
            <a:r>
              <a:rPr lang="en-US" sz="2000" b="1" i="1" dirty="0" smtClean="0">
                <a:solidFill>
                  <a:srgbClr val="C00000"/>
                </a:solidFill>
              </a:rPr>
              <a:t> premise2) </a:t>
            </a:r>
            <a:r>
              <a:rPr lang="en-US" sz="2000" b="1" i="1" dirty="0" smtClean="0">
                <a:solidFill>
                  <a:srgbClr val="0301D8"/>
                </a:solidFill>
              </a:rPr>
              <a:t>-&gt;</a:t>
            </a:r>
            <a:r>
              <a:rPr lang="en-US" sz="2000" b="1" i="1" dirty="0" smtClean="0">
                <a:solidFill>
                  <a:srgbClr val="C00000"/>
                </a:solidFill>
              </a:rPr>
              <a:t> conclusion</a:t>
            </a:r>
            <a:endParaRPr lang="en-US" sz="20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Predicate Logic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301D8"/>
                </a:solidFill>
              </a:rPr>
              <a:t>propositional</a:t>
            </a:r>
            <a:r>
              <a:rPr lang="en-US" dirty="0" smtClean="0"/>
              <a:t> logic, is </a:t>
            </a:r>
            <a:r>
              <a:rPr lang="en-US" dirty="0" smtClean="0">
                <a:solidFill>
                  <a:srgbClr val="0301D8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powerful</a:t>
            </a:r>
            <a:r>
              <a:rPr lang="en-US" dirty="0" smtClean="0"/>
              <a:t> enough for all types of assertions;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dirty="0" smtClean="0">
                <a:solidFill>
                  <a:srgbClr val="C00000"/>
                </a:solidFill>
              </a:rPr>
              <a:t>Example</a:t>
            </a:r>
            <a:r>
              <a:rPr lang="en-US" dirty="0" smtClean="0"/>
              <a:t> : The assertion</a:t>
            </a:r>
            <a:r>
              <a:rPr lang="en-US" b="1" dirty="0" smtClean="0"/>
              <a:t> "</a:t>
            </a:r>
            <a:r>
              <a:rPr lang="en-US" b="1" dirty="0" smtClean="0">
                <a:solidFill>
                  <a:srgbClr val="0301D8"/>
                </a:solidFill>
              </a:rPr>
              <a:t>x &gt; 1</a:t>
            </a:r>
            <a:r>
              <a:rPr lang="en-US" b="1" dirty="0" smtClean="0"/>
              <a:t>"</a:t>
            </a:r>
            <a:r>
              <a:rPr lang="en-US" dirty="0" smtClean="0"/>
              <a:t>, where</a:t>
            </a:r>
            <a:r>
              <a:rPr lang="en-US" b="1" dirty="0" smtClean="0"/>
              <a:t> x</a:t>
            </a:r>
            <a:r>
              <a:rPr lang="en-US" dirty="0" smtClean="0"/>
              <a:t> is a variable,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301D8"/>
                </a:solidFill>
              </a:rPr>
              <a:t>proposition</a:t>
            </a:r>
            <a:r>
              <a:rPr lang="en-US" dirty="0" smtClean="0"/>
              <a:t>, because ;</a:t>
            </a:r>
          </a:p>
          <a:p>
            <a:pPr>
              <a:buNone/>
            </a:pPr>
            <a:r>
              <a:rPr lang="en-US" dirty="0" smtClean="0"/>
              <a:t>it is </a:t>
            </a:r>
            <a:r>
              <a:rPr lang="en-US" dirty="0" smtClean="0">
                <a:solidFill>
                  <a:srgbClr val="0301D8"/>
                </a:solidFill>
              </a:rPr>
              <a:t>neither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nor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false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unless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of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301D8"/>
                </a:solidFill>
              </a:rPr>
              <a:t>defined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For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x &gt; 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be a </a:t>
            </a:r>
            <a:r>
              <a:rPr lang="en-US" dirty="0" smtClean="0">
                <a:solidFill>
                  <a:srgbClr val="FF0000"/>
                </a:solidFill>
              </a:rPr>
              <a:t>proposition</a:t>
            </a:r>
            <a:r>
              <a:rPr lang="en-US" dirty="0" smtClean="0"/>
              <a:t> ,</a:t>
            </a:r>
          </a:p>
          <a:p>
            <a:pPr>
              <a:buNone/>
            </a:pPr>
            <a:r>
              <a:rPr lang="en-US" dirty="0" smtClean="0"/>
              <a:t>either we substitute a specific </a:t>
            </a:r>
            <a:r>
              <a:rPr lang="en-US" dirty="0" smtClean="0">
                <a:solidFill>
                  <a:srgbClr val="0301D8"/>
                </a:solidFill>
              </a:rPr>
              <a:t>number</a:t>
            </a:r>
            <a:r>
              <a:rPr lang="en-US" dirty="0" smtClean="0"/>
              <a:t> for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301D8"/>
                </a:solidFill>
              </a:rPr>
              <a:t>x</a:t>
            </a:r>
            <a:r>
              <a:rPr lang="en-US" dirty="0" smtClean="0"/>
              <a:t> ;</a:t>
            </a:r>
          </a:p>
          <a:p>
            <a:pPr>
              <a:buNone/>
            </a:pPr>
            <a:r>
              <a:rPr lang="en-US" dirty="0" smtClean="0"/>
              <a:t>or </a:t>
            </a:r>
            <a:r>
              <a:rPr lang="en-US" dirty="0" smtClean="0">
                <a:solidFill>
                  <a:srgbClr val="0301D8"/>
                </a:solidFill>
              </a:rPr>
              <a:t>change</a:t>
            </a:r>
            <a:r>
              <a:rPr lang="en-US" dirty="0" smtClean="0"/>
              <a:t> it </a:t>
            </a:r>
            <a:r>
              <a:rPr lang="en-US" dirty="0" smtClean="0">
                <a:solidFill>
                  <a:srgbClr val="0301D8"/>
                </a:solidFill>
              </a:rPr>
              <a:t>to</a:t>
            </a:r>
            <a:r>
              <a:rPr lang="en-US" dirty="0" smtClean="0"/>
              <a:t> something like</a:t>
            </a:r>
          </a:p>
          <a:p>
            <a:pPr>
              <a:buNone/>
            </a:pPr>
            <a:r>
              <a:rPr lang="en-US" b="1" dirty="0" smtClean="0"/>
              <a:t>"There is a </a:t>
            </a:r>
            <a:r>
              <a:rPr lang="en-US" b="1" dirty="0" smtClean="0">
                <a:solidFill>
                  <a:srgbClr val="0301D8"/>
                </a:solidFill>
              </a:rPr>
              <a:t>number</a:t>
            </a:r>
            <a:r>
              <a:rPr lang="en-US" b="1" dirty="0" smtClean="0"/>
              <a:t> x for </a:t>
            </a:r>
            <a:r>
              <a:rPr lang="en-US" b="1" dirty="0" smtClean="0">
                <a:solidFill>
                  <a:srgbClr val="0301D8"/>
                </a:solidFill>
              </a:rPr>
              <a:t>which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x &gt; 1 </a:t>
            </a:r>
            <a:r>
              <a:rPr lang="en-US" b="1" dirty="0" smtClean="0"/>
              <a:t>holds"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or</a:t>
            </a:r>
            <a:r>
              <a:rPr lang="en-US" b="1" dirty="0" smtClean="0"/>
              <a:t> "For </a:t>
            </a:r>
            <a:r>
              <a:rPr lang="en-US" b="1" dirty="0" smtClean="0">
                <a:solidFill>
                  <a:srgbClr val="0301D8"/>
                </a:solidFill>
              </a:rPr>
              <a:t>every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301D8"/>
                </a:solidFill>
              </a:rPr>
              <a:t>number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301D8"/>
                </a:solidFill>
              </a:rPr>
              <a:t>x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x &gt; 1 </a:t>
            </a:r>
            <a:r>
              <a:rPr lang="en-US" b="1" dirty="0" smtClean="0"/>
              <a:t>holds"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Consider </a:t>
            </a: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b="1" dirty="0" smtClean="0"/>
              <a:t>“ All men are mortal.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Socrates is a man.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Then Socrates is mortal” ,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be </a:t>
            </a:r>
            <a:r>
              <a:rPr lang="en-US" dirty="0" smtClean="0">
                <a:solidFill>
                  <a:srgbClr val="0301D8"/>
                </a:solidFill>
              </a:rPr>
              <a:t>expressed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301D8"/>
                </a:solidFill>
              </a:rPr>
              <a:t>propositional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logic</a:t>
            </a:r>
            <a:r>
              <a:rPr lang="en-US" dirty="0" smtClean="0"/>
              <a:t> as a finite and logically valid </a:t>
            </a:r>
            <a:r>
              <a:rPr lang="en-US" dirty="0" smtClean="0">
                <a:solidFill>
                  <a:srgbClr val="0301D8"/>
                </a:solidFill>
              </a:rPr>
              <a:t>argument</a:t>
            </a:r>
            <a:r>
              <a:rPr lang="en-US" dirty="0" smtClean="0"/>
              <a:t> (formula).</a:t>
            </a:r>
          </a:p>
          <a:p>
            <a:r>
              <a:rPr lang="en-US" dirty="0" smtClean="0"/>
              <a:t> We need </a:t>
            </a:r>
            <a:r>
              <a:rPr lang="en-US" dirty="0" smtClean="0">
                <a:solidFill>
                  <a:srgbClr val="0301D8"/>
                </a:solidFill>
              </a:rPr>
              <a:t>languages</a:t>
            </a:r>
            <a:r>
              <a:rPr lang="en-US" dirty="0" smtClean="0"/>
              <a:t> : that allow us to </a:t>
            </a:r>
            <a:r>
              <a:rPr lang="en-US" dirty="0" smtClean="0">
                <a:solidFill>
                  <a:srgbClr val="0301D8"/>
                </a:solidFill>
              </a:rPr>
              <a:t>describe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properties   </a:t>
            </a:r>
            <a:r>
              <a:rPr lang="en-US" dirty="0" smtClean="0"/>
              <a:t> (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0301D8"/>
                </a:solidFill>
              </a:rPr>
              <a:t>predicates</a:t>
            </a:r>
            <a:r>
              <a:rPr lang="en-US" dirty="0" smtClean="0"/>
              <a:t> ) of </a:t>
            </a:r>
            <a:r>
              <a:rPr lang="en-US" dirty="0" smtClean="0">
                <a:solidFill>
                  <a:srgbClr val="FF0000"/>
                </a:solidFill>
              </a:rPr>
              <a:t>objects</a:t>
            </a:r>
            <a:r>
              <a:rPr lang="en-US" dirty="0" smtClean="0"/>
              <a:t>, or a </a:t>
            </a:r>
            <a:r>
              <a:rPr lang="en-US" dirty="0" smtClean="0">
                <a:solidFill>
                  <a:srgbClr val="FF0000"/>
                </a:solidFill>
              </a:rPr>
              <a:t>relationship</a:t>
            </a:r>
            <a:r>
              <a:rPr lang="en-US" dirty="0" smtClean="0"/>
              <a:t> among </a:t>
            </a:r>
            <a:r>
              <a:rPr lang="en-US" dirty="0" smtClean="0">
                <a:solidFill>
                  <a:srgbClr val="0301D8"/>
                </a:solidFill>
              </a:rPr>
              <a:t>objects</a:t>
            </a:r>
            <a:r>
              <a:rPr lang="en-US" dirty="0" smtClean="0"/>
              <a:t> represented by the </a:t>
            </a:r>
            <a:r>
              <a:rPr lang="en-US" dirty="0" smtClean="0">
                <a:solidFill>
                  <a:srgbClr val="0301D8"/>
                </a:solidFill>
              </a:rPr>
              <a:t>variables</a:t>
            </a:r>
            <a:r>
              <a:rPr lang="en-US" dirty="0" smtClean="0"/>
              <a:t> .</a:t>
            </a:r>
          </a:p>
          <a:p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Predicate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logic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satisfies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requirements</a:t>
            </a:r>
            <a:r>
              <a:rPr lang="en-US" dirty="0" smtClean="0"/>
              <a:t> of a language.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Predicate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logic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301D8"/>
                </a:solidFill>
              </a:rPr>
              <a:t>powerful</a:t>
            </a:r>
            <a:r>
              <a:rPr lang="en-US" dirty="0" smtClean="0"/>
              <a:t> enough for </a:t>
            </a:r>
            <a:r>
              <a:rPr lang="en-US" dirty="0" smtClean="0">
                <a:solidFill>
                  <a:srgbClr val="0301D8"/>
                </a:solidFill>
              </a:rPr>
              <a:t>expression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reasoning</a:t>
            </a:r>
            <a:r>
              <a:rPr lang="en-US" dirty="0" smtClean="0"/>
              <a:t>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Predicate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logic</a:t>
            </a:r>
            <a:r>
              <a:rPr lang="en-US" dirty="0" smtClean="0"/>
              <a:t> is built upon the </a:t>
            </a:r>
            <a:r>
              <a:rPr lang="en-US" dirty="0" smtClean="0">
                <a:solidFill>
                  <a:srgbClr val="0301D8"/>
                </a:solidFill>
              </a:rPr>
              <a:t>ideas</a:t>
            </a:r>
            <a:r>
              <a:rPr lang="en-US" dirty="0" smtClean="0"/>
              <a:t> of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propositional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logic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■ </a:t>
            </a:r>
            <a:r>
              <a:rPr lang="en-US" b="1" dirty="0" smtClean="0">
                <a:solidFill>
                  <a:srgbClr val="C00000"/>
                </a:solidFill>
              </a:rPr>
              <a:t>Predicate</a:t>
            </a:r>
            <a:r>
              <a:rPr lang="en-US" b="1" dirty="0" smtClean="0"/>
              <a:t> :</a:t>
            </a:r>
            <a:endParaRPr lang="en-US" dirty="0" smtClean="0"/>
          </a:p>
          <a:p>
            <a:r>
              <a:rPr lang="en-US" dirty="0" smtClean="0"/>
              <a:t> Every complete "</a:t>
            </a:r>
            <a:r>
              <a:rPr lang="en-US" dirty="0" smtClean="0">
                <a:solidFill>
                  <a:srgbClr val="FF0000"/>
                </a:solidFill>
              </a:rPr>
              <a:t>sentence</a:t>
            </a:r>
            <a:r>
              <a:rPr lang="en-US" dirty="0" smtClean="0"/>
              <a:t>" contains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parts</a:t>
            </a:r>
            <a:r>
              <a:rPr lang="en-US" dirty="0" smtClean="0"/>
              <a:t> : a “</a:t>
            </a:r>
            <a:r>
              <a:rPr lang="en-US" dirty="0" smtClean="0">
                <a:solidFill>
                  <a:srgbClr val="0301D8"/>
                </a:solidFill>
              </a:rPr>
              <a:t>Object</a:t>
            </a:r>
            <a:r>
              <a:rPr lang="en-US" dirty="0" smtClean="0"/>
              <a:t>" and a “</a:t>
            </a:r>
            <a:r>
              <a:rPr lang="en-US" dirty="0" smtClean="0">
                <a:solidFill>
                  <a:srgbClr val="0301D8"/>
                </a:solidFill>
              </a:rPr>
              <a:t>Predicate</a:t>
            </a:r>
            <a:r>
              <a:rPr lang="en-US" dirty="0" smtClean="0"/>
              <a:t>".</a:t>
            </a:r>
          </a:p>
          <a:p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Object</a:t>
            </a:r>
            <a:r>
              <a:rPr lang="en-US" i="1" dirty="0" smtClean="0"/>
              <a:t> 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301D8"/>
                </a:solidFill>
              </a:rPr>
              <a:t>what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0301D8"/>
                </a:solidFill>
              </a:rPr>
              <a:t>whom</a:t>
            </a:r>
            <a:r>
              <a:rPr lang="en-US" dirty="0" smtClean="0"/>
              <a:t>) the </a:t>
            </a:r>
            <a:r>
              <a:rPr lang="en-US" dirty="0" smtClean="0">
                <a:solidFill>
                  <a:srgbClr val="0301D8"/>
                </a:solidFill>
              </a:rPr>
              <a:t>sentence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301D8"/>
                </a:solidFill>
              </a:rPr>
              <a:t>about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Predicate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tells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something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about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Object</a:t>
            </a:r>
            <a:r>
              <a:rPr lang="en-US" dirty="0" smtClean="0"/>
              <a:t>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Example</a:t>
            </a:r>
            <a:r>
              <a:rPr lang="en-US" b="1" dirty="0" smtClean="0"/>
              <a:t> :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0301D8"/>
                </a:solidFill>
              </a:rPr>
              <a:t>sentence</a:t>
            </a:r>
            <a:r>
              <a:rPr lang="en-US" i="1" dirty="0" smtClean="0"/>
              <a:t> </a:t>
            </a:r>
            <a:r>
              <a:rPr lang="en-US" b="1" dirty="0" smtClean="0"/>
              <a:t>"Judy {runs}".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301D8"/>
                </a:solidFill>
              </a:rPr>
              <a:t>Object</a:t>
            </a:r>
            <a:r>
              <a:rPr lang="en-US" dirty="0" smtClean="0"/>
              <a:t> is</a:t>
            </a:r>
            <a:r>
              <a:rPr lang="en-US" b="1" dirty="0" smtClean="0"/>
              <a:t> Judy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0301D8"/>
                </a:solidFill>
              </a:rPr>
              <a:t>predicate</a:t>
            </a:r>
            <a:r>
              <a:rPr lang="en-US" dirty="0" smtClean="0"/>
              <a:t> is</a:t>
            </a:r>
            <a:r>
              <a:rPr lang="en-US" b="1" dirty="0" smtClean="0"/>
              <a:t> runs</a:t>
            </a:r>
            <a:r>
              <a:rPr lang="en-US" dirty="0" smtClean="0"/>
              <a:t> 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Predicate</a:t>
            </a:r>
            <a:r>
              <a:rPr lang="en-US" dirty="0" smtClean="0"/>
              <a:t>, always </a:t>
            </a:r>
            <a:r>
              <a:rPr lang="en-US" dirty="0" smtClean="0">
                <a:solidFill>
                  <a:srgbClr val="0301D8"/>
                </a:solidFill>
              </a:rPr>
              <a:t>includes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verb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tells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something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about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B0F0"/>
                </a:solidFill>
              </a:rPr>
              <a:t>Object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Predicate</a:t>
            </a:r>
            <a:r>
              <a:rPr lang="en-US" b="1" dirty="0" smtClean="0"/>
              <a:t> is a </a:t>
            </a:r>
            <a:r>
              <a:rPr lang="en-US" b="1" dirty="0" smtClean="0">
                <a:solidFill>
                  <a:srgbClr val="0301D8"/>
                </a:solidFill>
              </a:rPr>
              <a:t>verb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301D8"/>
                </a:solidFill>
              </a:rPr>
              <a:t>phrase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301D8"/>
                </a:solidFill>
              </a:rPr>
              <a:t>template</a:t>
            </a:r>
            <a:r>
              <a:rPr lang="en-US" b="1" dirty="0" smtClean="0"/>
              <a:t> that </a:t>
            </a:r>
            <a:r>
              <a:rPr lang="en-US" b="1" dirty="0" smtClean="0">
                <a:solidFill>
                  <a:schemeClr val="accent2"/>
                </a:solidFill>
              </a:rPr>
              <a:t>describes</a:t>
            </a:r>
            <a:r>
              <a:rPr lang="en-US" b="1" dirty="0" smtClean="0"/>
              <a:t> a </a:t>
            </a:r>
            <a:r>
              <a:rPr lang="en-US" b="1" dirty="0" smtClean="0">
                <a:solidFill>
                  <a:schemeClr val="accent2"/>
                </a:solidFill>
              </a:rPr>
              <a:t>property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chemeClr val="accent2"/>
                </a:solidFill>
              </a:rPr>
              <a:t>objects</a:t>
            </a:r>
            <a:r>
              <a:rPr lang="en-US" b="1" dirty="0" smtClean="0"/>
              <a:t>, or a </a:t>
            </a:r>
            <a:r>
              <a:rPr lang="en-US" b="1" dirty="0" smtClean="0">
                <a:solidFill>
                  <a:schemeClr val="accent2"/>
                </a:solidFill>
              </a:rPr>
              <a:t>relation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among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objects</a:t>
            </a:r>
            <a:r>
              <a:rPr lang="en-US" b="1" dirty="0" smtClean="0"/>
              <a:t> represented by the </a:t>
            </a:r>
            <a:r>
              <a:rPr lang="en-US" b="1" dirty="0" smtClean="0">
                <a:solidFill>
                  <a:schemeClr val="accent2"/>
                </a:solidFill>
              </a:rPr>
              <a:t>variables</a:t>
            </a:r>
            <a:r>
              <a:rPr lang="en-US" b="1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Example</a:t>
            </a:r>
            <a:r>
              <a:rPr lang="en-US" b="1" dirty="0" smtClean="0"/>
              <a:t>:</a:t>
            </a:r>
            <a:endParaRPr lang="en-US" dirty="0" smtClean="0"/>
          </a:p>
          <a:p>
            <a:pPr lvl="1">
              <a:buNone/>
            </a:pPr>
            <a:r>
              <a:rPr lang="en-US" b="1" dirty="0" smtClean="0"/>
              <a:t>“The car Tom is driving</a:t>
            </a:r>
            <a:r>
              <a:rPr lang="en-US" b="1" i="1" dirty="0" smtClean="0"/>
              <a:t> is blue</a:t>
            </a:r>
            <a:r>
              <a:rPr lang="en-US" b="1" dirty="0" smtClean="0"/>
              <a:t>" ;</a:t>
            </a:r>
            <a:endParaRPr lang="en-US" dirty="0" smtClean="0"/>
          </a:p>
          <a:p>
            <a:pPr lvl="1">
              <a:buNone/>
            </a:pPr>
            <a:r>
              <a:rPr lang="en-US" b="1" dirty="0" smtClean="0"/>
              <a:t>"The sky</a:t>
            </a:r>
            <a:r>
              <a:rPr lang="en-US" b="1" i="1" dirty="0" smtClean="0"/>
              <a:t> is blue</a:t>
            </a:r>
            <a:r>
              <a:rPr lang="en-US" b="1" dirty="0" smtClean="0"/>
              <a:t>" ;</a:t>
            </a:r>
            <a:endParaRPr lang="en-US" dirty="0" smtClean="0"/>
          </a:p>
          <a:p>
            <a:pPr lvl="1">
              <a:buNone/>
            </a:pPr>
            <a:r>
              <a:rPr lang="en-US" b="1" dirty="0" smtClean="0"/>
              <a:t>"The cover of this book</a:t>
            </a:r>
            <a:r>
              <a:rPr lang="en-US" b="1" i="1" dirty="0" smtClean="0"/>
              <a:t> is blue</a:t>
            </a:r>
            <a:r>
              <a:rPr lang="en-US" b="1" dirty="0" smtClean="0"/>
              <a:t>“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Predicate</a:t>
            </a:r>
            <a:r>
              <a:rPr lang="en-US" dirty="0" smtClean="0"/>
              <a:t> is</a:t>
            </a:r>
            <a:r>
              <a:rPr lang="en-US" b="1" dirty="0" smtClean="0"/>
              <a:t> “</a:t>
            </a:r>
            <a:r>
              <a:rPr lang="en-US" b="1" dirty="0" smtClean="0">
                <a:solidFill>
                  <a:srgbClr val="0301D8"/>
                </a:solidFill>
              </a:rPr>
              <a:t>is blue</a:t>
            </a:r>
            <a:r>
              <a:rPr lang="en-US" b="1" dirty="0" smtClean="0"/>
              <a:t>"</a:t>
            </a:r>
            <a:r>
              <a:rPr lang="en-US" dirty="0" smtClean="0"/>
              <a:t> , describes </a:t>
            </a:r>
            <a:r>
              <a:rPr lang="en-US" dirty="0" smtClean="0">
                <a:solidFill>
                  <a:srgbClr val="FF0000"/>
                </a:solidFill>
              </a:rPr>
              <a:t>property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Predicates</a:t>
            </a:r>
            <a:r>
              <a:rPr lang="en-US" dirty="0" smtClean="0"/>
              <a:t> are given </a:t>
            </a:r>
            <a:r>
              <a:rPr lang="en-US" dirty="0" smtClean="0">
                <a:solidFill>
                  <a:srgbClr val="0301D8"/>
                </a:solidFill>
              </a:rPr>
              <a:t>names</a:t>
            </a:r>
            <a:r>
              <a:rPr lang="en-US" dirty="0" smtClean="0"/>
              <a:t>; Let</a:t>
            </a:r>
            <a:r>
              <a:rPr lang="en-US" b="1" dirty="0" smtClean="0"/>
              <a:t> ‘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/>
              <a:t>’</a:t>
            </a:r>
            <a:r>
              <a:rPr lang="en-US" dirty="0" smtClean="0"/>
              <a:t> is name for </a:t>
            </a:r>
            <a:r>
              <a:rPr lang="en-US" dirty="0" smtClean="0">
                <a:solidFill>
                  <a:srgbClr val="FF0000"/>
                </a:solidFill>
              </a:rPr>
              <a:t>predicate</a:t>
            </a:r>
            <a:r>
              <a:rPr lang="en-US" b="1" dirty="0" smtClean="0"/>
              <a:t> "</a:t>
            </a:r>
            <a:r>
              <a:rPr lang="en-US" b="1" dirty="0" err="1" smtClean="0">
                <a:solidFill>
                  <a:srgbClr val="0301D8"/>
                </a:solidFill>
              </a:rPr>
              <a:t>is_blue</a:t>
            </a:r>
            <a:r>
              <a:rPr lang="en-US" b="1" dirty="0" smtClean="0"/>
              <a:t>"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Sentence</a:t>
            </a:r>
            <a:r>
              <a:rPr lang="en-US" dirty="0" smtClean="0"/>
              <a:t> is represented as</a:t>
            </a:r>
            <a:r>
              <a:rPr lang="en-US" b="1" dirty="0" smtClean="0"/>
              <a:t> "</a:t>
            </a:r>
            <a:r>
              <a:rPr lang="en-US" b="1" dirty="0" smtClean="0">
                <a:solidFill>
                  <a:srgbClr val="0301D8"/>
                </a:solidFill>
              </a:rPr>
              <a:t>B(x)</a:t>
            </a:r>
            <a:r>
              <a:rPr lang="en-US" b="1" dirty="0" smtClean="0"/>
              <a:t>"</a:t>
            </a:r>
            <a:r>
              <a:rPr lang="en-US" dirty="0" smtClean="0"/>
              <a:t> , </a:t>
            </a:r>
            <a:r>
              <a:rPr lang="en-US" dirty="0" smtClean="0">
                <a:solidFill>
                  <a:srgbClr val="FFC000"/>
                </a:solidFill>
              </a:rPr>
              <a:t>read</a:t>
            </a:r>
            <a:r>
              <a:rPr lang="en-US" dirty="0" smtClean="0"/>
              <a:t> as </a:t>
            </a:r>
            <a:r>
              <a:rPr lang="en-US" b="1" dirty="0" smtClean="0"/>
              <a:t>"</a:t>
            </a:r>
            <a:r>
              <a:rPr lang="en-US" b="1" dirty="0" smtClean="0">
                <a:solidFill>
                  <a:srgbClr val="0301D8"/>
                </a:solidFill>
              </a:rPr>
              <a:t>x is blue</a:t>
            </a:r>
            <a:r>
              <a:rPr lang="en-US" b="1" dirty="0" smtClean="0"/>
              <a:t>"</a:t>
            </a:r>
            <a:r>
              <a:rPr lang="en-US" dirty="0" smtClean="0"/>
              <a:t>;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Symbol</a:t>
            </a:r>
            <a:r>
              <a:rPr lang="en-US" b="1" dirty="0" smtClean="0"/>
              <a:t> “</a:t>
            </a:r>
            <a:r>
              <a:rPr lang="en-US" b="1" dirty="0" smtClean="0">
                <a:solidFill>
                  <a:srgbClr val="0301D8"/>
                </a:solidFill>
              </a:rPr>
              <a:t>x</a:t>
            </a:r>
            <a:r>
              <a:rPr lang="en-US" b="1" dirty="0" smtClean="0"/>
              <a:t>”</a:t>
            </a:r>
            <a:r>
              <a:rPr lang="en-US" dirty="0" smtClean="0"/>
              <a:t> represents an arbitrary </a:t>
            </a:r>
            <a:r>
              <a:rPr lang="en-US" dirty="0" smtClean="0">
                <a:solidFill>
                  <a:srgbClr val="0301D8"/>
                </a:solidFill>
              </a:rPr>
              <a:t>Object</a:t>
            </a:r>
            <a:r>
              <a:rPr lang="en-US" dirty="0" smtClean="0"/>
              <a:t> 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Definition</a:t>
            </a:r>
            <a:r>
              <a:rPr lang="en-US" dirty="0" smtClean="0"/>
              <a:t>: A </a:t>
            </a:r>
            <a:r>
              <a:rPr lang="en-US" dirty="0" smtClean="0">
                <a:solidFill>
                  <a:srgbClr val="0301D8"/>
                </a:solidFill>
              </a:rPr>
              <a:t>predicate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301D8"/>
                </a:solidFill>
              </a:rPr>
              <a:t>property</a:t>
            </a:r>
            <a:r>
              <a:rPr lang="en-US" dirty="0" smtClean="0"/>
              <a:t> that a </a:t>
            </a:r>
            <a:r>
              <a:rPr lang="en-US" dirty="0" smtClean="0">
                <a:solidFill>
                  <a:srgbClr val="0301D8"/>
                </a:solidFill>
              </a:rPr>
              <a:t>variable</a:t>
            </a:r>
            <a:r>
              <a:rPr lang="en-US" dirty="0" smtClean="0"/>
              <a:t> or a finite collection of variables can </a:t>
            </a:r>
            <a:r>
              <a:rPr lang="en-US" dirty="0" smtClean="0">
                <a:solidFill>
                  <a:srgbClr val="0301D8"/>
                </a:solidFill>
              </a:rPr>
              <a:t>have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301D8"/>
                </a:solidFill>
              </a:rPr>
              <a:t>predicate</a:t>
            </a:r>
            <a:r>
              <a:rPr lang="en-US" dirty="0" smtClean="0"/>
              <a:t> becomes a </a:t>
            </a:r>
            <a:r>
              <a:rPr lang="en-US" dirty="0" smtClean="0">
                <a:solidFill>
                  <a:srgbClr val="0301D8"/>
                </a:solidFill>
              </a:rPr>
              <a:t>proposition</a:t>
            </a:r>
            <a:r>
              <a:rPr lang="en-US" dirty="0" smtClean="0"/>
              <a:t> when </a:t>
            </a:r>
            <a:r>
              <a:rPr lang="en-US" dirty="0" smtClean="0">
                <a:solidFill>
                  <a:srgbClr val="0301D8"/>
                </a:solidFill>
              </a:rPr>
              <a:t>specific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values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301D8"/>
                </a:solidFill>
              </a:rPr>
              <a:t>assigned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rgbClr val="0301D8"/>
                </a:solidFill>
              </a:rPr>
              <a:t>variables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P(x1, x2, ..., </a:t>
            </a:r>
            <a:r>
              <a:rPr lang="en-US" dirty="0" err="1" smtClean="0">
                <a:solidFill>
                  <a:srgbClr val="FF0000"/>
                </a:solidFill>
              </a:rPr>
              <a:t>xn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is called a </a:t>
            </a:r>
            <a:r>
              <a:rPr lang="en-US" dirty="0" smtClean="0">
                <a:solidFill>
                  <a:srgbClr val="0301D8"/>
                </a:solidFill>
              </a:rPr>
              <a:t>predicate</a:t>
            </a:r>
            <a:r>
              <a:rPr lang="en-US" dirty="0" smtClean="0"/>
              <a:t> of n variables or </a:t>
            </a:r>
            <a:r>
              <a:rPr lang="en-US" dirty="0" smtClean="0">
                <a:solidFill>
                  <a:srgbClr val="0301D8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arguments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       He lives in the city.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Predicate</a:t>
            </a:r>
            <a:r>
              <a:rPr lang="en-US" dirty="0" smtClean="0"/>
              <a:t> :   </a:t>
            </a:r>
            <a:r>
              <a:rPr lang="en-US" dirty="0" smtClean="0">
                <a:solidFill>
                  <a:srgbClr val="0301D8"/>
                </a:solidFill>
              </a:rPr>
              <a:t>P(</a:t>
            </a:r>
            <a:r>
              <a:rPr lang="en-US" dirty="0" err="1" smtClean="0">
                <a:solidFill>
                  <a:srgbClr val="0301D8"/>
                </a:solidFill>
              </a:rPr>
              <a:t>x,y</a:t>
            </a:r>
            <a:r>
              <a:rPr lang="en-US" dirty="0" smtClean="0">
                <a:solidFill>
                  <a:srgbClr val="0301D8"/>
                </a:solidFill>
              </a:rPr>
              <a:t>): x lives in y.</a:t>
            </a:r>
          </a:p>
          <a:p>
            <a:r>
              <a:rPr lang="en-US" dirty="0" smtClean="0">
                <a:solidFill>
                  <a:srgbClr val="0301D8"/>
                </a:solidFill>
              </a:rPr>
              <a:t>P(</a:t>
            </a:r>
            <a:r>
              <a:rPr lang="en-US" dirty="0" err="1" smtClean="0">
                <a:solidFill>
                  <a:srgbClr val="0301D8"/>
                </a:solidFill>
              </a:rPr>
              <a:t>Aly</a:t>
            </a:r>
            <a:r>
              <a:rPr lang="en-US" dirty="0" smtClean="0">
                <a:solidFill>
                  <a:srgbClr val="0301D8"/>
                </a:solidFill>
              </a:rPr>
              <a:t>, Cairo)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C00000"/>
                </a:solidFill>
              </a:rPr>
              <a:t>proposition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301D8"/>
                </a:solidFill>
              </a:rPr>
              <a:t>Aly</a:t>
            </a:r>
            <a:r>
              <a:rPr lang="en-US" dirty="0" smtClean="0">
                <a:solidFill>
                  <a:srgbClr val="0301D8"/>
                </a:solidFill>
              </a:rPr>
              <a:t> lives in Cairo.</a:t>
            </a:r>
            <a:endParaRPr lang="en-US" dirty="0">
              <a:solidFill>
                <a:srgbClr val="0301D8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■ </a:t>
            </a:r>
            <a:r>
              <a:rPr lang="en-US" sz="3000" b="1" dirty="0" smtClean="0">
                <a:solidFill>
                  <a:srgbClr val="C00000"/>
                </a:solidFill>
              </a:rPr>
              <a:t>Predicate Logic Expressions </a:t>
            </a:r>
            <a:r>
              <a:rPr lang="en-US" b="1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propositional </a:t>
            </a:r>
            <a:r>
              <a:rPr lang="en-US" dirty="0" smtClean="0">
                <a:solidFill>
                  <a:srgbClr val="FF0000"/>
                </a:solidFill>
              </a:rPr>
              <a:t>operators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combine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predicates</a:t>
            </a:r>
            <a:r>
              <a:rPr lang="en-US" dirty="0" smtClean="0"/>
              <a:t>, like</a:t>
            </a:r>
          </a:p>
          <a:p>
            <a:pPr>
              <a:buNone/>
            </a:pPr>
            <a:r>
              <a:rPr lang="en-US" b="1" dirty="0" smtClean="0"/>
              <a:t>     If ( p(....) </a:t>
            </a:r>
            <a:r>
              <a:rPr lang="en-US" b="1" dirty="0" smtClean="0">
                <a:solidFill>
                  <a:srgbClr val="FF0000"/>
                </a:solidFill>
              </a:rPr>
              <a:t>&amp;&amp;</a:t>
            </a:r>
            <a:r>
              <a:rPr lang="en-US" b="1" dirty="0" smtClean="0"/>
              <a:t> ( 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b="1" dirty="0" smtClean="0"/>
              <a:t>q(....) </a:t>
            </a:r>
            <a:r>
              <a:rPr lang="en-US" b="1" dirty="0" smtClean="0">
                <a:solidFill>
                  <a:srgbClr val="FF0000"/>
                </a:solidFill>
              </a:rPr>
              <a:t>||</a:t>
            </a:r>
            <a:r>
              <a:rPr lang="en-US" b="1" dirty="0" smtClean="0"/>
              <a:t> r (....) ) 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Logic operators </a:t>
            </a:r>
            <a:r>
              <a:rPr lang="en-US" dirty="0" smtClean="0"/>
              <a:t>:</a:t>
            </a:r>
          </a:p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0301D8"/>
                </a:solidFill>
              </a:rPr>
              <a:t>disjunction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rgbClr val="0301D8"/>
                </a:solidFill>
              </a:rPr>
              <a:t>conjunction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Consider the expression with the respective logic symbols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||</a:t>
            </a:r>
            <a:r>
              <a:rPr lang="en-US" dirty="0" smtClean="0"/>
              <a:t> and</a:t>
            </a:r>
            <a:r>
              <a:rPr lang="en-US" b="1" i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&amp;&amp;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		x &lt; y || ( y &lt; z &amp;&amp; z &lt; x) </a:t>
            </a:r>
            <a:r>
              <a:rPr lang="en-US" dirty="0" smtClean="0"/>
              <a:t>which is</a:t>
            </a:r>
          </a:p>
          <a:p>
            <a:pPr>
              <a:buNone/>
            </a:pPr>
            <a:r>
              <a:rPr lang="en-US" b="1" dirty="0" smtClean="0"/>
              <a:t>		true || ( true &amp;&amp; true)</a:t>
            </a:r>
            <a:r>
              <a:rPr lang="en-US" dirty="0" smtClean="0"/>
              <a:t> ;</a:t>
            </a:r>
          </a:p>
          <a:p>
            <a:r>
              <a:rPr lang="en-US" dirty="0" smtClean="0"/>
              <a:t>Applying truth table, found </a:t>
            </a:r>
            <a:r>
              <a:rPr lang="en-US" b="1" dirty="0" smtClean="0"/>
              <a:t>True</a:t>
            </a:r>
            <a:endParaRPr lang="en-US" dirty="0" smtClean="0"/>
          </a:p>
          <a:p>
            <a:r>
              <a:rPr lang="en-US" dirty="0" smtClean="0"/>
              <a:t>Assignment for</a:t>
            </a:r>
            <a:r>
              <a:rPr lang="en-US" b="1" dirty="0" smtClean="0"/>
              <a:t> &lt;</a:t>
            </a:r>
            <a:r>
              <a:rPr lang="en-US" dirty="0" smtClean="0"/>
              <a:t> are</a:t>
            </a:r>
            <a:r>
              <a:rPr lang="en-US" b="1" dirty="0" smtClean="0"/>
              <a:t> 3, 2, 1</a:t>
            </a:r>
            <a:r>
              <a:rPr lang="en-US" dirty="0" smtClean="0"/>
              <a:t> for  </a:t>
            </a:r>
            <a:r>
              <a:rPr lang="en-US" b="1" dirty="0" smtClean="0"/>
              <a:t>x, y, z  </a:t>
            </a:r>
            <a:r>
              <a:rPr lang="en-US" dirty="0" smtClean="0"/>
              <a:t>and then the value can be</a:t>
            </a:r>
            <a:r>
              <a:rPr lang="en-US" i="1" dirty="0" smtClean="0"/>
              <a:t> FALSE</a:t>
            </a:r>
            <a:r>
              <a:rPr lang="en-US" dirty="0" smtClean="0"/>
              <a:t> or</a:t>
            </a:r>
            <a:r>
              <a:rPr lang="en-US" i="1" dirty="0" smtClean="0"/>
              <a:t> TRUE</a:t>
            </a:r>
            <a:endParaRPr lang="en-US" dirty="0" smtClean="0"/>
          </a:p>
          <a:p>
            <a:r>
              <a:rPr lang="en-US" b="1" dirty="0" smtClean="0"/>
              <a:t>3 &lt; 2 || ( 2 &lt; 1 &amp;&amp; 1 &lt; 3)  </a:t>
            </a:r>
            <a:r>
              <a:rPr lang="en-US" dirty="0" smtClean="0"/>
              <a:t>It is  False</a:t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Predicate Logic Quantifiers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said before, </a:t>
            </a:r>
            <a:r>
              <a:rPr lang="en-US" b="1" dirty="0" smtClean="0"/>
              <a:t>x&gt;1  </a:t>
            </a:r>
            <a:r>
              <a:rPr lang="en-US" dirty="0" smtClean="0"/>
              <a:t>is not proposition </a:t>
            </a:r>
          </a:p>
          <a:p>
            <a:r>
              <a:rPr lang="en-US" dirty="0" smtClean="0">
                <a:solidFill>
                  <a:srgbClr val="0301D8"/>
                </a:solidFill>
              </a:rPr>
              <a:t>Quantify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variable</a:t>
            </a:r>
            <a:r>
              <a:rPr lang="en-US" dirty="0" smtClean="0"/>
              <a:t> using a </a:t>
            </a:r>
            <a:r>
              <a:rPr lang="en-US" dirty="0" smtClean="0">
                <a:solidFill>
                  <a:srgbClr val="0301D8"/>
                </a:solidFill>
              </a:rPr>
              <a:t>quantifier</a:t>
            </a:r>
            <a:r>
              <a:rPr lang="en-US" dirty="0" smtClean="0"/>
              <a:t> on formulas of predicate logic (called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wff</a:t>
            </a:r>
            <a:r>
              <a:rPr lang="en-US" dirty="0" smtClean="0"/>
              <a:t> well-formed formula), such as</a:t>
            </a:r>
            <a:r>
              <a:rPr lang="en-US" b="1" dirty="0" smtClean="0"/>
              <a:t> x &gt; 1</a:t>
            </a:r>
            <a:r>
              <a:rPr lang="en-US" dirty="0" smtClean="0"/>
              <a:t> or</a:t>
            </a:r>
            <a:r>
              <a:rPr lang="en-US" b="1" dirty="0" smtClean="0"/>
              <a:t> P(x)</a:t>
            </a:r>
            <a:r>
              <a:rPr lang="en-US" dirty="0" smtClean="0"/>
              <a:t>, by using Quantifiers on variables.</a:t>
            </a:r>
          </a:p>
          <a:p>
            <a:endParaRPr lang="en-US" b="1" dirty="0" smtClean="0"/>
          </a:p>
          <a:p>
            <a:r>
              <a:rPr lang="en-US" b="1" dirty="0" smtClean="0"/>
              <a:t>Apply Quantifiers on Variables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‡ Variable x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* </a:t>
            </a:r>
            <a:r>
              <a:rPr lang="en-US" b="1" dirty="0" smtClean="0">
                <a:solidFill>
                  <a:srgbClr val="0301D8"/>
                </a:solidFill>
              </a:rPr>
              <a:t>x &gt; 5</a:t>
            </a:r>
            <a:r>
              <a:rPr lang="en-US" b="1" dirty="0" smtClean="0"/>
              <a:t> 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301D8"/>
                </a:solidFill>
              </a:rPr>
              <a:t>proposition</a:t>
            </a:r>
            <a:r>
              <a:rPr lang="en-US" dirty="0" smtClean="0"/>
              <a:t>, its </a:t>
            </a:r>
            <a:r>
              <a:rPr lang="en-US" dirty="0" smtClean="0">
                <a:solidFill>
                  <a:srgbClr val="0301D8"/>
                </a:solidFill>
              </a:rPr>
              <a:t>truth</a:t>
            </a:r>
            <a:r>
              <a:rPr lang="en-US" dirty="0" smtClean="0"/>
              <a:t> depends upon the</a:t>
            </a:r>
          </a:p>
          <a:p>
            <a:pPr>
              <a:buNone/>
            </a:pPr>
            <a:r>
              <a:rPr lang="en-US" dirty="0" smtClean="0">
                <a:solidFill>
                  <a:srgbClr val="0301D8"/>
                </a:solidFill>
              </a:rPr>
              <a:t>value</a:t>
            </a:r>
            <a:r>
              <a:rPr lang="en-US" dirty="0" smtClean="0"/>
              <a:t> of variable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*</a:t>
            </a:r>
            <a:r>
              <a:rPr lang="en-US" dirty="0" smtClean="0"/>
              <a:t> to reason such statements,</a:t>
            </a:r>
            <a:r>
              <a:rPr lang="en-US" b="1" dirty="0" smtClean="0"/>
              <a:t> x</a:t>
            </a:r>
            <a:r>
              <a:rPr lang="en-US" dirty="0" smtClean="0"/>
              <a:t> need to be declared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914400"/>
            <a:ext cx="8020050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An answer to the </a:t>
            </a:r>
            <a:r>
              <a:rPr lang="en-US" dirty="0" smtClean="0">
                <a:solidFill>
                  <a:srgbClr val="0301D8"/>
                </a:solidFill>
              </a:rPr>
              <a:t>question</a:t>
            </a:r>
            <a:r>
              <a:rPr lang="en-US" dirty="0" smtClean="0"/>
              <a:t>,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C00000"/>
                </a:solidFill>
              </a:rPr>
              <a:t>how to represent knowledge</a:t>
            </a:r>
            <a:r>
              <a:rPr lang="en-US" i="1" dirty="0" smtClean="0"/>
              <a:t>"</a:t>
            </a:r>
            <a:r>
              <a:rPr lang="en-US" dirty="0" smtClean="0"/>
              <a:t>, requires an </a:t>
            </a:r>
            <a:r>
              <a:rPr lang="en-US" dirty="0" smtClean="0">
                <a:solidFill>
                  <a:srgbClr val="0301D8"/>
                </a:solidFill>
              </a:rPr>
              <a:t>analysis</a:t>
            </a:r>
            <a:r>
              <a:rPr lang="en-US" dirty="0" smtClean="0"/>
              <a:t> to distinguish between knowledge</a:t>
            </a:r>
            <a:r>
              <a:rPr lang="en-US" i="1" dirty="0" smtClean="0"/>
              <a:t> “</a:t>
            </a:r>
            <a:r>
              <a:rPr lang="en-US" b="1" i="1" dirty="0" smtClean="0">
                <a:solidFill>
                  <a:srgbClr val="C00000"/>
                </a:solidFill>
              </a:rPr>
              <a:t>how</a:t>
            </a:r>
            <a:r>
              <a:rPr lang="en-US" i="1" dirty="0" smtClean="0"/>
              <a:t>” </a:t>
            </a:r>
            <a:r>
              <a:rPr lang="en-US" dirty="0" smtClean="0"/>
              <a:t>and knowledge</a:t>
            </a:r>
            <a:r>
              <a:rPr lang="en-US" i="1" dirty="0" smtClean="0"/>
              <a:t> “</a:t>
            </a:r>
            <a:r>
              <a:rPr lang="en-US" b="1" i="1" dirty="0" smtClean="0">
                <a:solidFill>
                  <a:srgbClr val="C00000"/>
                </a:solidFill>
              </a:rPr>
              <a:t>that</a:t>
            </a:r>
            <a:r>
              <a:rPr lang="en-US" i="1" dirty="0" smtClean="0"/>
              <a:t>”.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■</a:t>
            </a:r>
            <a:r>
              <a:rPr lang="en-US" i="1" dirty="0" smtClean="0"/>
              <a:t> knowing "</a:t>
            </a:r>
            <a:r>
              <a:rPr lang="en-US" b="1" i="1" dirty="0" smtClean="0">
                <a:solidFill>
                  <a:srgbClr val="C00000"/>
                </a:solidFill>
              </a:rPr>
              <a:t>how</a:t>
            </a:r>
            <a:r>
              <a:rPr lang="en-US" i="1" dirty="0" smtClean="0">
                <a:solidFill>
                  <a:srgbClr val="C00000"/>
                </a:solidFill>
              </a:rPr>
              <a:t> to do something</a:t>
            </a:r>
            <a:r>
              <a:rPr lang="en-US" i="1" dirty="0" smtClean="0"/>
              <a:t>".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e.g. "</a:t>
            </a:r>
            <a:r>
              <a:rPr lang="en-US" i="1" dirty="0" smtClean="0">
                <a:solidFill>
                  <a:srgbClr val="0301D8"/>
                </a:solidFill>
              </a:rPr>
              <a:t>how</a:t>
            </a:r>
            <a:r>
              <a:rPr lang="en-US" i="1" dirty="0" smtClean="0"/>
              <a:t> to drive a car"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		</a:t>
            </a:r>
            <a:r>
              <a:rPr lang="en-US" i="1" dirty="0" smtClean="0"/>
              <a:t>is </a:t>
            </a:r>
            <a:r>
              <a:rPr lang="en-US" i="1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301D8"/>
                </a:solidFill>
              </a:rPr>
              <a:t>Procedural</a:t>
            </a:r>
            <a:r>
              <a:rPr lang="en-US" b="1" dirty="0" smtClean="0"/>
              <a:t> knowledge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b="1" dirty="0" smtClean="0"/>
              <a:t>■</a:t>
            </a:r>
            <a:r>
              <a:rPr lang="en-US" i="1" dirty="0" smtClean="0"/>
              <a:t> </a:t>
            </a:r>
            <a:r>
              <a:rPr lang="en-US" i="1" dirty="0" smtClean="0"/>
              <a:t>knowing "</a:t>
            </a:r>
            <a:r>
              <a:rPr lang="en-US" b="1" i="1" dirty="0" smtClean="0">
                <a:solidFill>
                  <a:srgbClr val="C00000"/>
                </a:solidFill>
              </a:rPr>
              <a:t>that</a:t>
            </a:r>
            <a:r>
              <a:rPr lang="en-US" i="1" dirty="0" smtClean="0">
                <a:solidFill>
                  <a:srgbClr val="C00000"/>
                </a:solidFill>
              </a:rPr>
              <a:t> something is true or false</a:t>
            </a:r>
            <a:r>
              <a:rPr lang="en-US" i="1" dirty="0" smtClean="0"/>
              <a:t>".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e.g. "</a:t>
            </a:r>
            <a:r>
              <a:rPr lang="en-US" i="1" dirty="0" smtClean="0">
                <a:solidFill>
                  <a:srgbClr val="0301D8"/>
                </a:solidFill>
              </a:rPr>
              <a:t>that</a:t>
            </a:r>
            <a:r>
              <a:rPr lang="en-US" i="1" dirty="0" smtClean="0"/>
              <a:t> is the speed limit for a car on a motorway"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		</a:t>
            </a:r>
            <a:r>
              <a:rPr lang="en-US" i="1" dirty="0" smtClean="0"/>
              <a:t>is </a:t>
            </a:r>
            <a:r>
              <a:rPr lang="en-US" i="1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301D8"/>
                </a:solidFill>
              </a:rPr>
              <a:t>Declarative</a:t>
            </a:r>
            <a:r>
              <a:rPr lang="en-US" b="1" dirty="0" smtClean="0"/>
              <a:t> knowledge.</a:t>
            </a: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■</a:t>
            </a:r>
            <a:r>
              <a:rPr lang="en-US" b="1" dirty="0" smtClean="0">
                <a:solidFill>
                  <a:srgbClr val="C00000"/>
                </a:solidFill>
              </a:rPr>
              <a:t> Universe of Discourse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The universe of discourse, also called </a:t>
            </a:r>
            <a:r>
              <a:rPr lang="en-US" dirty="0" smtClean="0">
                <a:solidFill>
                  <a:srgbClr val="0301D8"/>
                </a:solidFill>
              </a:rPr>
              <a:t>domain</a:t>
            </a:r>
            <a:r>
              <a:rPr lang="en-US" dirty="0" smtClean="0"/>
              <a:t> of discourse or </a:t>
            </a:r>
            <a:r>
              <a:rPr lang="en-US" dirty="0" smtClean="0">
                <a:solidFill>
                  <a:srgbClr val="0301D8"/>
                </a:solidFill>
              </a:rPr>
              <a:t>universe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This indicates :</a:t>
            </a:r>
          </a:p>
          <a:p>
            <a:pPr lvl="1"/>
            <a:r>
              <a:rPr lang="en-US" dirty="0" smtClean="0"/>
              <a:t>a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set of entities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that the </a:t>
            </a:r>
            <a:r>
              <a:rPr lang="en-US" dirty="0" smtClean="0">
                <a:solidFill>
                  <a:srgbClr val="0301D8"/>
                </a:solidFill>
              </a:rPr>
              <a:t>quantifiers</a:t>
            </a:r>
            <a:r>
              <a:rPr lang="en-US" dirty="0" smtClean="0"/>
              <a:t> deal.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entities</a:t>
            </a:r>
            <a:r>
              <a:rPr lang="en-US" dirty="0" smtClean="0"/>
              <a:t> can be set of real </a:t>
            </a:r>
            <a:r>
              <a:rPr lang="en-US" dirty="0" smtClean="0">
                <a:solidFill>
                  <a:srgbClr val="0301D8"/>
                </a:solidFill>
              </a:rPr>
              <a:t>numbers</a:t>
            </a:r>
            <a:r>
              <a:rPr lang="en-US" dirty="0" smtClean="0"/>
              <a:t>, set of </a:t>
            </a:r>
            <a:r>
              <a:rPr lang="en-US" dirty="0" smtClean="0">
                <a:solidFill>
                  <a:srgbClr val="0301D8"/>
                </a:solidFill>
              </a:rPr>
              <a:t>integers</a:t>
            </a:r>
            <a:r>
              <a:rPr lang="en-US" dirty="0" smtClean="0"/>
              <a:t>, set of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cars</a:t>
            </a:r>
            <a:r>
              <a:rPr lang="en-US" dirty="0" smtClean="0"/>
              <a:t> on a </a:t>
            </a:r>
            <a:r>
              <a:rPr lang="en-US" dirty="0" smtClean="0">
                <a:solidFill>
                  <a:srgbClr val="FFC000"/>
                </a:solidFill>
              </a:rPr>
              <a:t>parking</a:t>
            </a:r>
            <a:r>
              <a:rPr lang="en-US" dirty="0" smtClean="0"/>
              <a:t> lot, the set of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students</a:t>
            </a:r>
            <a:r>
              <a:rPr lang="en-US" dirty="0" smtClean="0"/>
              <a:t> in a </a:t>
            </a:r>
            <a:r>
              <a:rPr lang="en-US" dirty="0" smtClean="0">
                <a:solidFill>
                  <a:srgbClr val="FFC000"/>
                </a:solidFill>
              </a:rPr>
              <a:t>classroom</a:t>
            </a:r>
            <a:r>
              <a:rPr lang="en-US" dirty="0" smtClean="0"/>
              <a:t> etc.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universe</a:t>
            </a:r>
            <a:r>
              <a:rPr lang="en-US" dirty="0" smtClean="0"/>
              <a:t> is thus the </a:t>
            </a:r>
            <a:r>
              <a:rPr lang="en-US" dirty="0" smtClean="0">
                <a:solidFill>
                  <a:srgbClr val="0301D8"/>
                </a:solidFill>
              </a:rPr>
              <a:t>domain</a:t>
            </a:r>
            <a:r>
              <a:rPr lang="en-US" dirty="0" smtClean="0"/>
              <a:t> of the (individual) </a:t>
            </a:r>
            <a:r>
              <a:rPr lang="en-US" dirty="0" smtClean="0">
                <a:solidFill>
                  <a:srgbClr val="0301D8"/>
                </a:solidFill>
              </a:rPr>
              <a:t>variables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propositions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0301D8"/>
                </a:solidFill>
              </a:rPr>
              <a:t>predicate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logic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statements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301D8"/>
                </a:solidFill>
              </a:rPr>
              <a:t>objects</a:t>
            </a:r>
            <a:r>
              <a:rPr lang="en-US" dirty="0" smtClean="0"/>
              <a:t> of a </a:t>
            </a:r>
            <a:r>
              <a:rPr lang="en-US" dirty="0" smtClean="0">
                <a:solidFill>
                  <a:srgbClr val="0301D8"/>
                </a:solidFill>
              </a:rPr>
              <a:t>universe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dirty="0" smtClean="0"/>
              <a:t>The universe is often left implicit in practice, but it should be obvious from the context.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121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■</a:t>
            </a:r>
            <a:r>
              <a:rPr lang="en-US" b="1" dirty="0" smtClean="0"/>
              <a:t> Apply </a:t>
            </a:r>
            <a:r>
              <a:rPr lang="en-US" b="1" dirty="0" smtClean="0">
                <a:solidFill>
                  <a:srgbClr val="FF0000"/>
                </a:solidFill>
              </a:rPr>
              <a:t>Universal</a:t>
            </a:r>
            <a:r>
              <a:rPr lang="en-US" b="1" dirty="0" smtClean="0"/>
              <a:t> Quantifier    </a:t>
            </a:r>
            <a:r>
              <a:rPr lang="en-US" dirty="0" smtClean="0"/>
              <a:t>" For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“ </a:t>
            </a:r>
          </a:p>
          <a:p>
            <a:r>
              <a:rPr lang="en-US" dirty="0" smtClean="0">
                <a:solidFill>
                  <a:srgbClr val="0301D8"/>
                </a:solidFill>
              </a:rPr>
              <a:t>Universal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Quantification</a:t>
            </a:r>
            <a:r>
              <a:rPr lang="en-US" dirty="0" smtClean="0"/>
              <a:t> allows us to make a statement about a </a:t>
            </a:r>
            <a:r>
              <a:rPr lang="en-US" dirty="0" smtClean="0">
                <a:solidFill>
                  <a:srgbClr val="0301D8"/>
                </a:solidFill>
              </a:rPr>
              <a:t>collection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objects</a:t>
            </a:r>
            <a:r>
              <a:rPr lang="en-US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924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46" y="1295400"/>
            <a:ext cx="834715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70" y="714797"/>
            <a:ext cx="8088558" cy="576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133" y="1524000"/>
            <a:ext cx="827703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2.2 Representing “ </a:t>
            </a:r>
            <a:r>
              <a:rPr lang="en-US" sz="3600" b="1" dirty="0" err="1" smtClean="0"/>
              <a:t>IsA</a:t>
            </a:r>
            <a:r>
              <a:rPr lang="en-US" sz="3600" b="1" dirty="0" smtClean="0"/>
              <a:t> ” and “ Instance ” Relationships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91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Attributes “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IsA</a:t>
            </a:r>
            <a:r>
              <a:rPr lang="en-US" dirty="0" smtClean="0"/>
              <a:t> ” and “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Instance</a:t>
            </a:r>
            <a:r>
              <a:rPr lang="en-US" dirty="0" smtClean="0"/>
              <a:t> ” support property </a:t>
            </a:r>
            <a:r>
              <a:rPr lang="en-US" dirty="0" smtClean="0">
                <a:solidFill>
                  <a:srgbClr val="FF0000"/>
                </a:solidFill>
              </a:rPr>
              <a:t>inheritance</a:t>
            </a:r>
            <a:r>
              <a:rPr lang="en-US" dirty="0" smtClean="0"/>
              <a:t> and play important role in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representation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24343"/>
            <a:ext cx="8229600" cy="412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2.3 Computable Functions and Predicates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/>
              <a:t>The objective is to define class of functions</a:t>
            </a:r>
            <a:r>
              <a:rPr lang="en-US" sz="2400" b="1" dirty="0" smtClean="0"/>
              <a:t> C</a:t>
            </a:r>
            <a:r>
              <a:rPr lang="en-US" sz="2400" dirty="0" smtClean="0"/>
              <a:t> computable in terms of</a:t>
            </a:r>
            <a:r>
              <a:rPr lang="en-US" sz="2400" b="1" dirty="0" smtClean="0"/>
              <a:t> F. </a:t>
            </a:r>
            <a:r>
              <a:rPr lang="en-US" sz="2400" dirty="0" smtClean="0"/>
              <a:t>This is expressed as</a:t>
            </a:r>
            <a:r>
              <a:rPr lang="en-US" sz="2400" b="1" dirty="0" smtClean="0"/>
              <a:t> C { F }</a:t>
            </a:r>
          </a:p>
          <a:p>
            <a:r>
              <a:rPr lang="en-US" sz="2400" b="1" dirty="0" smtClean="0"/>
              <a:t>■ </a:t>
            </a:r>
            <a:r>
              <a:rPr lang="en-US" sz="2400" b="1" dirty="0" smtClean="0">
                <a:solidFill>
                  <a:srgbClr val="C00000"/>
                </a:solidFill>
              </a:rPr>
              <a:t>Example</a:t>
            </a:r>
            <a:r>
              <a:rPr lang="en-US" sz="2400" b="1" dirty="0" smtClean="0"/>
              <a:t> 1 :</a:t>
            </a:r>
            <a:r>
              <a:rPr lang="en-US" sz="2400" dirty="0" smtClean="0"/>
              <a:t> A conditional expression to define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0301D8"/>
                </a:solidFill>
              </a:rPr>
              <a:t>factorial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0301D8"/>
                </a:solidFill>
              </a:rPr>
              <a:t>n</a:t>
            </a:r>
            <a:r>
              <a:rPr lang="en-US" sz="2400" dirty="0" smtClean="0"/>
              <a:t> i.e.  </a:t>
            </a:r>
            <a:r>
              <a:rPr lang="en-US" sz="2400" b="1" dirty="0" smtClean="0">
                <a:solidFill>
                  <a:srgbClr val="0301D8"/>
                </a:solidFill>
              </a:rPr>
              <a:t>n!</a:t>
            </a:r>
            <a:endParaRPr lang="en-US" sz="2400" dirty="0" smtClean="0">
              <a:solidFill>
                <a:srgbClr val="0301D8"/>
              </a:solidFill>
            </a:endParaRPr>
          </a:p>
          <a:p>
            <a:r>
              <a:rPr lang="en-US" sz="2400" b="1" dirty="0" smtClean="0"/>
              <a:t>◊</a:t>
            </a:r>
            <a:r>
              <a:rPr lang="en-US" sz="2400" dirty="0" smtClean="0"/>
              <a:t> Expression</a:t>
            </a:r>
          </a:p>
          <a:p>
            <a:r>
              <a:rPr lang="en-US" sz="2400" b="1" dirty="0" smtClean="0"/>
              <a:t>“ </a:t>
            </a:r>
            <a:r>
              <a:rPr lang="en-US" sz="2400" b="1" dirty="0" smtClean="0">
                <a:solidFill>
                  <a:srgbClr val="0301D8"/>
                </a:solidFill>
              </a:rPr>
              <a:t>if p1 then e1 else  if p2 then e2  ...  Else if </a:t>
            </a:r>
            <a:r>
              <a:rPr lang="en-US" sz="2400" b="1" dirty="0" err="1" smtClean="0">
                <a:solidFill>
                  <a:srgbClr val="0301D8"/>
                </a:solidFill>
              </a:rPr>
              <a:t>pn</a:t>
            </a:r>
            <a:r>
              <a:rPr lang="en-US" sz="2400" b="1" dirty="0" smtClean="0">
                <a:solidFill>
                  <a:srgbClr val="0301D8"/>
                </a:solidFill>
              </a:rPr>
              <a:t> then en</a:t>
            </a:r>
            <a:r>
              <a:rPr lang="en-US" sz="2400" b="1" dirty="0" smtClean="0"/>
              <a:t>” .</a:t>
            </a:r>
            <a:endParaRPr lang="en-US" sz="2400" dirty="0" smtClean="0"/>
          </a:p>
          <a:p>
            <a:r>
              <a:rPr lang="en-US" sz="2400" b="1" dirty="0" err="1" smtClean="0"/>
              <a:t>ie</a:t>
            </a:r>
            <a:r>
              <a:rPr lang="en-US" sz="2400" b="1" dirty="0" smtClean="0"/>
              <a:t>.   (</a:t>
            </a:r>
            <a:r>
              <a:rPr lang="en-US" sz="2400" b="1" dirty="0" smtClean="0">
                <a:solidFill>
                  <a:srgbClr val="FF0000"/>
                </a:solidFill>
              </a:rPr>
              <a:t>p1</a:t>
            </a:r>
            <a:r>
              <a:rPr lang="en-US" sz="2400" dirty="0" smtClean="0">
                <a:solidFill>
                  <a:srgbClr val="FF0000"/>
                </a:solidFill>
              </a:rPr>
              <a:t> →</a:t>
            </a:r>
            <a:r>
              <a:rPr lang="en-US" sz="2400" b="1" dirty="0" smtClean="0">
                <a:solidFill>
                  <a:srgbClr val="FF0000"/>
                </a:solidFill>
              </a:rPr>
              <a:t> e1, p2</a:t>
            </a:r>
            <a:r>
              <a:rPr lang="en-US" sz="2400" dirty="0" smtClean="0">
                <a:solidFill>
                  <a:srgbClr val="FF0000"/>
                </a:solidFill>
              </a:rPr>
              <a:t> →</a:t>
            </a:r>
            <a:r>
              <a:rPr lang="en-US" sz="2400" b="1" dirty="0" smtClean="0">
                <a:solidFill>
                  <a:srgbClr val="FF0000"/>
                </a:solidFill>
              </a:rPr>
              <a:t> e2, . . . . . . </a:t>
            </a:r>
            <a:r>
              <a:rPr lang="en-US" sz="2400" b="1" dirty="0" err="1" smtClean="0">
                <a:solidFill>
                  <a:srgbClr val="FF0000"/>
                </a:solidFill>
              </a:rPr>
              <a:t>pn</a:t>
            </a:r>
            <a:r>
              <a:rPr lang="en-US" sz="2400" dirty="0" smtClean="0">
                <a:solidFill>
                  <a:srgbClr val="FF0000"/>
                </a:solidFill>
              </a:rPr>
              <a:t> →</a:t>
            </a:r>
            <a:r>
              <a:rPr lang="en-US" sz="2400" b="1" dirty="0" smtClean="0">
                <a:solidFill>
                  <a:srgbClr val="FF0000"/>
                </a:solidFill>
              </a:rPr>
              <a:t> en </a:t>
            </a:r>
            <a:r>
              <a:rPr lang="en-US" sz="2400" b="1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Here  </a:t>
            </a:r>
            <a:r>
              <a:rPr lang="en-US" sz="2400" b="1" dirty="0" smtClean="0"/>
              <a:t>p1, p2, . . . . </a:t>
            </a:r>
            <a:r>
              <a:rPr lang="en-US" sz="2400" b="1" dirty="0" err="1" smtClean="0">
                <a:solidFill>
                  <a:srgbClr val="0301D8"/>
                </a:solidFill>
              </a:rPr>
              <a:t>Pn</a:t>
            </a:r>
            <a:r>
              <a:rPr lang="en-US" sz="2400" b="1" dirty="0" smtClean="0"/>
              <a:t>  </a:t>
            </a:r>
            <a:r>
              <a:rPr lang="en-US" sz="2400" dirty="0" smtClean="0"/>
              <a:t>are </a:t>
            </a:r>
            <a:r>
              <a:rPr lang="en-US" sz="2400" dirty="0" smtClean="0">
                <a:solidFill>
                  <a:srgbClr val="0301D8"/>
                </a:solidFill>
              </a:rPr>
              <a:t>propositional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301D8"/>
                </a:solidFill>
              </a:rPr>
              <a:t>expressions</a:t>
            </a:r>
            <a:r>
              <a:rPr lang="en-US" sz="2400" dirty="0" smtClean="0"/>
              <a:t> taking the values</a:t>
            </a:r>
            <a:r>
              <a:rPr lang="en-US" sz="2400" b="1" dirty="0" smtClean="0"/>
              <a:t> T</a:t>
            </a:r>
            <a:r>
              <a:rPr lang="en-US" sz="2400" dirty="0" smtClean="0"/>
              <a:t> or</a:t>
            </a:r>
            <a:r>
              <a:rPr lang="en-US" sz="2400" b="1" dirty="0" smtClean="0"/>
              <a:t> F</a:t>
            </a:r>
            <a:r>
              <a:rPr lang="en-US" sz="2400" dirty="0" smtClean="0"/>
              <a:t> for true and false respectively.</a:t>
            </a:r>
          </a:p>
          <a:p>
            <a:pPr>
              <a:buNone/>
            </a:pPr>
            <a:r>
              <a:rPr lang="en-US" sz="2400" b="1" dirty="0" smtClean="0"/>
              <a:t>◊</a:t>
            </a:r>
            <a:r>
              <a:rPr lang="en-US" sz="2400" dirty="0" smtClean="0"/>
              <a:t> The expressions defining</a:t>
            </a:r>
            <a:r>
              <a:rPr lang="en-US" sz="2400" b="1" dirty="0" smtClean="0"/>
              <a:t> n! , n= 5,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301D8"/>
                </a:solidFill>
              </a:rPr>
              <a:t>recursively</a:t>
            </a:r>
            <a:r>
              <a:rPr lang="en-US" sz="2400" dirty="0" smtClean="0"/>
              <a:t> are 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301D8"/>
                </a:solidFill>
              </a:rPr>
              <a:t>n! =    n x (n-1)! for n</a:t>
            </a:r>
            <a:r>
              <a:rPr lang="en-US" sz="2400" dirty="0" smtClean="0">
                <a:solidFill>
                  <a:srgbClr val="0301D8"/>
                </a:solidFill>
              </a:rPr>
              <a:t> ≥</a:t>
            </a:r>
            <a:r>
              <a:rPr lang="en-US" sz="2400" b="1" dirty="0" smtClean="0">
                <a:solidFill>
                  <a:srgbClr val="0301D8"/>
                </a:solidFill>
              </a:rPr>
              <a:t> 1</a:t>
            </a:r>
            <a:endParaRPr lang="en-US" sz="2400" dirty="0" smtClean="0">
              <a:solidFill>
                <a:srgbClr val="0301D8"/>
              </a:solidFill>
            </a:endParaRPr>
          </a:p>
          <a:p>
            <a:pPr>
              <a:buNone/>
            </a:pPr>
            <a:r>
              <a:rPr lang="en-US" sz="2400" b="1" dirty="0" smtClean="0"/>
              <a:t>5! =    1 x 2 x 3 x 4 x 5 = 120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301D8"/>
                </a:solidFill>
              </a:rPr>
              <a:t>0! =    1</a:t>
            </a:r>
            <a:endParaRPr lang="en-US" sz="2400" dirty="0">
              <a:solidFill>
                <a:srgbClr val="0301D8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58" y="1371600"/>
            <a:ext cx="78982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3. KR Using 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other </a:t>
            </a:r>
            <a:r>
              <a:rPr lang="en-US" dirty="0" smtClean="0">
                <a:solidFill>
                  <a:srgbClr val="0301D8"/>
                </a:solidFill>
              </a:rPr>
              <a:t>popular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approaches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representation</a:t>
            </a:r>
            <a:r>
              <a:rPr lang="en-US" dirty="0" smtClean="0"/>
              <a:t> are called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production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,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semantic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net</a:t>
            </a:r>
            <a:r>
              <a:rPr lang="en-US" dirty="0" smtClean="0"/>
              <a:t> and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frames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301D8"/>
                </a:solidFill>
              </a:rPr>
              <a:t>Production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, sometimes called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IF-THEN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are most popular </a:t>
            </a:r>
            <a:r>
              <a:rPr lang="en-US" dirty="0" smtClean="0">
                <a:solidFill>
                  <a:srgbClr val="FF0000"/>
                </a:solidFill>
              </a:rPr>
              <a:t>KR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301D8"/>
                </a:solidFill>
              </a:rPr>
              <a:t>production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301D8"/>
                </a:solidFill>
              </a:rPr>
              <a:t>simple</a:t>
            </a:r>
            <a:r>
              <a:rPr lang="en-US" dirty="0" smtClean="0"/>
              <a:t> but </a:t>
            </a:r>
            <a:r>
              <a:rPr lang="en-US" dirty="0" smtClean="0">
                <a:solidFill>
                  <a:srgbClr val="0301D8"/>
                </a:solidFill>
              </a:rPr>
              <a:t>powerful</a:t>
            </a:r>
            <a:r>
              <a:rPr lang="en-US" dirty="0" smtClean="0"/>
              <a:t> forms of </a:t>
            </a:r>
            <a:r>
              <a:rPr lang="en-US" dirty="0" smtClean="0">
                <a:solidFill>
                  <a:srgbClr val="FF0000"/>
                </a:solidFill>
              </a:rPr>
              <a:t>KR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301D8"/>
                </a:solidFill>
              </a:rPr>
              <a:t>production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provide the flexibility of </a:t>
            </a:r>
            <a:r>
              <a:rPr lang="en-US" dirty="0" smtClean="0">
                <a:solidFill>
                  <a:srgbClr val="0301D8"/>
                </a:solidFill>
              </a:rPr>
              <a:t>combining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declarative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procedural</a:t>
            </a:r>
            <a:r>
              <a:rPr lang="en-US" dirty="0" smtClean="0"/>
              <a:t> representation for using them in a unified form.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Examples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production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:</a:t>
            </a:r>
          </a:p>
          <a:p>
            <a:pPr lvl="1">
              <a:buNone/>
            </a:pPr>
            <a:r>
              <a:rPr lang="en-US" dirty="0" smtClean="0"/>
              <a:t>− IF </a:t>
            </a:r>
            <a:r>
              <a:rPr lang="en-US" dirty="0" smtClean="0">
                <a:solidFill>
                  <a:srgbClr val="0301D8"/>
                </a:solidFill>
              </a:rPr>
              <a:t>condition</a:t>
            </a:r>
            <a:r>
              <a:rPr lang="en-US" dirty="0" smtClean="0"/>
              <a:t> THEN </a:t>
            </a:r>
            <a:r>
              <a:rPr lang="en-US" dirty="0" smtClean="0">
                <a:solidFill>
                  <a:srgbClr val="FF0000"/>
                </a:solidFill>
              </a:rPr>
              <a:t>action</a:t>
            </a:r>
          </a:p>
          <a:p>
            <a:pPr lvl="1">
              <a:buNone/>
            </a:pPr>
            <a:r>
              <a:rPr lang="en-US" dirty="0" smtClean="0"/>
              <a:t>− IF </a:t>
            </a:r>
            <a:r>
              <a:rPr lang="en-US" dirty="0" smtClean="0">
                <a:solidFill>
                  <a:srgbClr val="0301D8"/>
                </a:solidFill>
              </a:rPr>
              <a:t>premise</a:t>
            </a:r>
            <a:r>
              <a:rPr lang="en-US" dirty="0" smtClean="0"/>
              <a:t>  THEN </a:t>
            </a:r>
            <a:r>
              <a:rPr lang="en-US" dirty="0" smtClean="0">
                <a:solidFill>
                  <a:srgbClr val="FF0000"/>
                </a:solidFill>
              </a:rPr>
              <a:t>conclusion</a:t>
            </a:r>
          </a:p>
          <a:p>
            <a:pPr lvl="1">
              <a:buNone/>
            </a:pPr>
            <a:r>
              <a:rPr lang="en-US" dirty="0" smtClean="0"/>
              <a:t>− IF proposition </a:t>
            </a:r>
            <a:r>
              <a:rPr lang="en-US" dirty="0" smtClean="0">
                <a:solidFill>
                  <a:srgbClr val="0301D8"/>
                </a:solidFill>
              </a:rPr>
              <a:t>p1</a:t>
            </a:r>
            <a:r>
              <a:rPr lang="en-US" dirty="0" smtClean="0"/>
              <a:t> and proposition </a:t>
            </a:r>
            <a:r>
              <a:rPr lang="en-US" dirty="0" smtClean="0">
                <a:solidFill>
                  <a:srgbClr val="0301D8"/>
                </a:solidFill>
              </a:rPr>
              <a:t>p2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301D8"/>
                </a:solidFill>
              </a:rPr>
              <a:t>true</a:t>
            </a:r>
            <a:r>
              <a:rPr lang="en-US" dirty="0" smtClean="0"/>
              <a:t> THEN   	proposition </a:t>
            </a:r>
            <a:r>
              <a:rPr lang="en-US" dirty="0" smtClean="0">
                <a:solidFill>
                  <a:srgbClr val="FF0000"/>
                </a:solidFill>
              </a:rPr>
              <a:t>p3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Types of Rules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301D8"/>
                </a:solidFill>
              </a:rPr>
              <a:t>Three</a:t>
            </a:r>
            <a:r>
              <a:rPr lang="en-US" dirty="0" smtClean="0"/>
              <a:t> types of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are mostly used in the </a:t>
            </a:r>
            <a:r>
              <a:rPr lang="en-US" dirty="0" smtClean="0">
                <a:solidFill>
                  <a:srgbClr val="FF0000"/>
                </a:solidFill>
              </a:rPr>
              <a:t>Rule-based</a:t>
            </a:r>
            <a:r>
              <a:rPr lang="en-US" dirty="0" smtClean="0"/>
              <a:t> production </a:t>
            </a:r>
            <a:r>
              <a:rPr lang="en-US" dirty="0" smtClean="0">
                <a:solidFill>
                  <a:srgbClr val="FF0000"/>
                </a:solidFill>
              </a:rPr>
              <a:t>systems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■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Knowledge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Declarative</a:t>
            </a:r>
            <a:r>
              <a:rPr lang="en-US" b="1" dirty="0" smtClean="0"/>
              <a:t> Rules :</a:t>
            </a:r>
            <a:endParaRPr lang="en-US" dirty="0" smtClean="0"/>
          </a:p>
          <a:p>
            <a:r>
              <a:rPr lang="en-US" dirty="0" smtClean="0"/>
              <a:t>These rules state </a:t>
            </a:r>
            <a:r>
              <a:rPr lang="en-US" dirty="0" smtClean="0">
                <a:solidFill>
                  <a:srgbClr val="0301D8"/>
                </a:solidFill>
              </a:rPr>
              <a:t>all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rgbClr val="0301D8"/>
                </a:solidFill>
              </a:rPr>
              <a:t>facts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relationships</a:t>
            </a:r>
            <a:r>
              <a:rPr lang="en-US" dirty="0" smtClean="0"/>
              <a:t> about a </a:t>
            </a:r>
            <a:r>
              <a:rPr lang="en-US" dirty="0" smtClean="0">
                <a:solidFill>
                  <a:srgbClr val="0301D8"/>
                </a:solidFill>
              </a:rPr>
              <a:t>problem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 lvl="1">
              <a:buNone/>
            </a:pPr>
            <a:r>
              <a:rPr lang="en-US" dirty="0" smtClean="0">
                <a:solidFill>
                  <a:srgbClr val="C00000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inflation</a:t>
            </a:r>
            <a:r>
              <a:rPr lang="en-US" dirty="0" smtClean="0"/>
              <a:t> rate </a:t>
            </a:r>
            <a:r>
              <a:rPr lang="en-US" dirty="0" smtClean="0">
                <a:solidFill>
                  <a:srgbClr val="0301D8"/>
                </a:solidFill>
              </a:rPr>
              <a:t>declines</a:t>
            </a:r>
          </a:p>
          <a:p>
            <a:pPr>
              <a:buNone/>
            </a:pPr>
            <a:r>
              <a:rPr lang="en-US" dirty="0" smtClean="0"/>
              <a:t>	      </a:t>
            </a:r>
            <a:r>
              <a:rPr lang="en-US" dirty="0" smtClean="0">
                <a:solidFill>
                  <a:srgbClr val="C00000"/>
                </a:solidFill>
              </a:rPr>
              <a:t>THEN</a:t>
            </a:r>
            <a:r>
              <a:rPr lang="en-US" dirty="0" smtClean="0"/>
              <a:t>   the </a:t>
            </a:r>
            <a:r>
              <a:rPr lang="en-US" dirty="0" smtClean="0">
                <a:solidFill>
                  <a:srgbClr val="0301D8"/>
                </a:solidFill>
              </a:rPr>
              <a:t>price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gold</a:t>
            </a:r>
            <a:r>
              <a:rPr lang="en-US" dirty="0" smtClean="0"/>
              <a:t> goes </a:t>
            </a:r>
            <a:r>
              <a:rPr lang="en-US" dirty="0" smtClean="0">
                <a:solidFill>
                  <a:srgbClr val="0301D8"/>
                </a:solidFill>
              </a:rPr>
              <a:t>down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constitute a </a:t>
            </a:r>
            <a:r>
              <a:rPr lang="en-US" dirty="0" smtClean="0">
                <a:solidFill>
                  <a:srgbClr val="0301D8"/>
                </a:solidFill>
              </a:rPr>
              <a:t>part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base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knowledge and </a:t>
            </a:r>
            <a:r>
              <a:rPr lang="en-US" sz="3200" b="1" dirty="0" smtClean="0">
                <a:solidFill>
                  <a:srgbClr val="FF0000"/>
                </a:solidFill>
              </a:rPr>
              <a:t>Representation</a:t>
            </a:r>
          </a:p>
          <a:p>
            <a:pPr indent="0" algn="ctr">
              <a:spcBef>
                <a:spcPts val="0"/>
              </a:spcBef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177800" indent="-82550">
              <a:buNone/>
            </a:pPr>
            <a:r>
              <a:rPr lang="en-US" sz="2000" b="1" dirty="0" smtClean="0"/>
              <a:t>■ </a:t>
            </a:r>
            <a:r>
              <a:rPr lang="en-US" sz="2200" i="1" dirty="0" smtClean="0"/>
              <a:t>are </a:t>
            </a:r>
            <a:r>
              <a:rPr lang="en-US" sz="2200" i="1" dirty="0" smtClean="0">
                <a:solidFill>
                  <a:schemeClr val="accent1"/>
                </a:solidFill>
              </a:rPr>
              <a:t>two</a:t>
            </a:r>
            <a:r>
              <a:rPr lang="en-US" sz="2200" i="1" dirty="0" smtClean="0"/>
              <a:t> </a:t>
            </a:r>
            <a:r>
              <a:rPr lang="en-US" sz="2200" i="1" dirty="0" smtClean="0">
                <a:solidFill>
                  <a:schemeClr val="accent1"/>
                </a:solidFill>
              </a:rPr>
              <a:t>distinct</a:t>
            </a:r>
            <a:r>
              <a:rPr lang="en-US" sz="2200" i="1" dirty="0" smtClean="0"/>
              <a:t> </a:t>
            </a:r>
            <a:r>
              <a:rPr lang="en-US" sz="2200" i="1" dirty="0" smtClean="0">
                <a:solidFill>
                  <a:schemeClr val="accent1"/>
                </a:solidFill>
              </a:rPr>
              <a:t>entities</a:t>
            </a:r>
            <a:r>
              <a:rPr lang="en-US" sz="2200" i="1" dirty="0" smtClean="0"/>
              <a:t>. They </a:t>
            </a:r>
            <a:r>
              <a:rPr lang="en-US" sz="2200" i="1" dirty="0" smtClean="0">
                <a:solidFill>
                  <a:srgbClr val="0070C0"/>
                </a:solidFill>
              </a:rPr>
              <a:t>play</a:t>
            </a:r>
            <a:r>
              <a:rPr lang="en-US" sz="2200" i="1" dirty="0" smtClean="0"/>
              <a:t> a central but distinguishable </a:t>
            </a:r>
            <a:r>
              <a:rPr lang="en-US" sz="2200" i="1" dirty="0" smtClean="0">
                <a:solidFill>
                  <a:srgbClr val="0070C0"/>
                </a:solidFill>
              </a:rPr>
              <a:t>roles</a:t>
            </a:r>
            <a:r>
              <a:rPr lang="en-US" sz="2200" i="1" dirty="0" smtClean="0"/>
              <a:t> in </a:t>
            </a:r>
            <a:r>
              <a:rPr lang="en-US" sz="2200" i="1" dirty="0" smtClean="0">
                <a:solidFill>
                  <a:srgbClr val="0070C0"/>
                </a:solidFill>
              </a:rPr>
              <a:t>intelligent</a:t>
            </a:r>
            <a:r>
              <a:rPr lang="en-US" sz="2200" i="1" dirty="0" smtClean="0"/>
              <a:t> system.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 </a:t>
            </a:r>
            <a:r>
              <a:rPr lang="en-US" sz="2200" b="1" dirty="0" smtClean="0"/>
              <a:t>■</a:t>
            </a:r>
            <a:r>
              <a:rPr lang="en-US" sz="2200" dirty="0" smtClean="0"/>
              <a:t> </a:t>
            </a:r>
            <a:r>
              <a:rPr lang="en-US" sz="2200" b="1" i="1" dirty="0" smtClean="0">
                <a:solidFill>
                  <a:srgbClr val="C00000"/>
                </a:solidFill>
              </a:rPr>
              <a:t>Knowledge</a:t>
            </a:r>
            <a:r>
              <a:rPr lang="en-US" sz="2200" b="1" i="1" dirty="0" smtClean="0"/>
              <a:t> is a </a:t>
            </a:r>
            <a:r>
              <a:rPr lang="en-US" sz="2200" b="1" i="1" dirty="0" smtClean="0">
                <a:solidFill>
                  <a:srgbClr val="C00000"/>
                </a:solidFill>
              </a:rPr>
              <a:t>description</a:t>
            </a:r>
            <a:r>
              <a:rPr lang="en-US" sz="2200" b="1" i="1" dirty="0" smtClean="0"/>
              <a:t> of the </a:t>
            </a:r>
            <a:r>
              <a:rPr lang="en-US" sz="2200" b="1" i="1" dirty="0" smtClean="0">
                <a:solidFill>
                  <a:srgbClr val="C00000"/>
                </a:solidFill>
              </a:rPr>
              <a:t>world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dirty="0" smtClean="0"/>
              <a:t>      It </a:t>
            </a:r>
            <a:r>
              <a:rPr lang="en-US" sz="2200" dirty="0" smtClean="0"/>
              <a:t>determines a</a:t>
            </a:r>
            <a:r>
              <a:rPr lang="en-US" sz="2200" i="1" dirty="0" smtClean="0"/>
              <a:t> system's </a:t>
            </a:r>
            <a:r>
              <a:rPr lang="en-US" sz="2200" i="1" dirty="0" smtClean="0">
                <a:solidFill>
                  <a:srgbClr val="0301D8"/>
                </a:solidFill>
              </a:rPr>
              <a:t>competence</a:t>
            </a:r>
            <a:r>
              <a:rPr lang="en-US" sz="2200" dirty="0" smtClean="0"/>
              <a:t> by what it </a:t>
            </a:r>
            <a:r>
              <a:rPr lang="en-US" sz="2200" dirty="0" smtClean="0">
                <a:solidFill>
                  <a:srgbClr val="0301D8"/>
                </a:solidFill>
              </a:rPr>
              <a:t>knows</a:t>
            </a:r>
            <a:r>
              <a:rPr lang="en-US" sz="2200" i="1" dirty="0" smtClean="0"/>
              <a:t>. (</a:t>
            </a:r>
            <a:r>
              <a:rPr lang="en-US" sz="2200" i="1" dirty="0" smtClean="0">
                <a:solidFill>
                  <a:srgbClr val="0301D8"/>
                </a:solidFill>
              </a:rPr>
              <a:t>Quantity</a:t>
            </a:r>
            <a:r>
              <a:rPr lang="en-US" sz="2200" i="1" dirty="0" smtClean="0"/>
              <a:t>)</a:t>
            </a:r>
            <a:endParaRPr lang="en-US" sz="2200" i="1" dirty="0" smtClean="0"/>
          </a:p>
          <a:p>
            <a:pPr>
              <a:buNone/>
            </a:pPr>
            <a:r>
              <a:rPr lang="en-US" sz="2200" b="1" dirty="0" smtClean="0"/>
              <a:t>■</a:t>
            </a:r>
            <a:r>
              <a:rPr lang="en-US" sz="2200" dirty="0" smtClean="0"/>
              <a:t> </a:t>
            </a:r>
            <a:r>
              <a:rPr lang="en-US" sz="2200" b="1" i="1" dirty="0" smtClean="0">
                <a:solidFill>
                  <a:srgbClr val="C00000"/>
                </a:solidFill>
              </a:rPr>
              <a:t>Representation</a:t>
            </a:r>
            <a:r>
              <a:rPr lang="en-US" sz="2200" b="1" i="1" dirty="0" smtClean="0"/>
              <a:t> is the </a:t>
            </a:r>
            <a:r>
              <a:rPr lang="en-US" sz="2200" b="1" i="1" dirty="0" smtClean="0">
                <a:solidFill>
                  <a:srgbClr val="C00000"/>
                </a:solidFill>
              </a:rPr>
              <a:t>way</a:t>
            </a:r>
            <a:r>
              <a:rPr lang="en-US" sz="2200" b="1" i="1" dirty="0" smtClean="0"/>
              <a:t> </a:t>
            </a:r>
            <a:r>
              <a:rPr lang="en-US" sz="2200" b="1" i="1" dirty="0" smtClean="0">
                <a:solidFill>
                  <a:srgbClr val="C00000"/>
                </a:solidFill>
              </a:rPr>
              <a:t>knowledge</a:t>
            </a:r>
            <a:r>
              <a:rPr lang="en-US" sz="2200" b="1" i="1" dirty="0" smtClean="0"/>
              <a:t> is </a:t>
            </a:r>
            <a:r>
              <a:rPr lang="en-US" sz="2200" b="1" i="1" dirty="0" smtClean="0">
                <a:solidFill>
                  <a:srgbClr val="C00000"/>
                </a:solidFill>
              </a:rPr>
              <a:t>encoded</a:t>
            </a:r>
            <a:r>
              <a:rPr lang="en-US" sz="2200" dirty="0" smtClean="0"/>
              <a:t>. 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   It </a:t>
            </a:r>
            <a:r>
              <a:rPr lang="en-US" sz="2200" dirty="0" smtClean="0"/>
              <a:t>defines a</a:t>
            </a:r>
            <a:r>
              <a:rPr lang="en-US" sz="2200" i="1" dirty="0" smtClean="0"/>
              <a:t> system's </a:t>
            </a:r>
            <a:r>
              <a:rPr lang="en-US" sz="2200" i="1" dirty="0" smtClean="0">
                <a:solidFill>
                  <a:srgbClr val="0301D8"/>
                </a:solidFill>
              </a:rPr>
              <a:t>performance</a:t>
            </a:r>
            <a:r>
              <a:rPr lang="en-US" sz="2200" dirty="0" smtClean="0"/>
              <a:t> in </a:t>
            </a:r>
            <a:r>
              <a:rPr lang="en-US" sz="2200" dirty="0" smtClean="0">
                <a:solidFill>
                  <a:srgbClr val="0301D8"/>
                </a:solidFill>
              </a:rPr>
              <a:t>doing</a:t>
            </a:r>
            <a:r>
              <a:rPr lang="en-US" sz="2200" dirty="0" smtClean="0"/>
              <a:t> something</a:t>
            </a:r>
            <a:r>
              <a:rPr lang="en-US" sz="2200" i="1" dirty="0" smtClean="0"/>
              <a:t>. 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301D8"/>
                </a:solidFill>
              </a:rPr>
              <a:t>Quality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>
              <a:buNone/>
            </a:pPr>
            <a:r>
              <a:rPr lang="en-US" sz="2200" b="1" dirty="0" smtClean="0"/>
              <a:t> ■</a:t>
            </a:r>
            <a:r>
              <a:rPr lang="en-US" sz="2200" dirty="0" smtClean="0"/>
              <a:t> Different types of knowledge require different kinds of representation.</a:t>
            </a:r>
          </a:p>
          <a:p>
            <a:pPr>
              <a:buNone/>
            </a:pPr>
            <a:r>
              <a:rPr lang="en-US" sz="2200" b="1" dirty="0" smtClean="0"/>
              <a:t>■ </a:t>
            </a: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C00000"/>
                </a:solidFill>
              </a:rPr>
              <a:t>Knowledge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Representation</a:t>
            </a:r>
            <a:r>
              <a:rPr lang="en-US" sz="2200" i="1" dirty="0" smtClean="0"/>
              <a:t> </a:t>
            </a:r>
            <a:r>
              <a:rPr lang="en-US" sz="2200" i="1" dirty="0" smtClean="0">
                <a:solidFill>
                  <a:srgbClr val="C00000"/>
                </a:solidFill>
              </a:rPr>
              <a:t>models/mechanisms</a:t>
            </a:r>
            <a:r>
              <a:rPr lang="en-US" sz="2200" dirty="0" smtClean="0"/>
              <a:t> are often based on:</a:t>
            </a:r>
          </a:p>
          <a:p>
            <a:pPr lvl="1">
              <a:buNone/>
            </a:pPr>
            <a:r>
              <a:rPr lang="en-US" sz="2200" b="1" dirty="0" smtClean="0"/>
              <a:t>◊ </a:t>
            </a:r>
            <a:r>
              <a:rPr lang="en-US" sz="2200" b="1" dirty="0" smtClean="0">
                <a:solidFill>
                  <a:srgbClr val="0301D8"/>
                </a:solidFill>
              </a:rPr>
              <a:t>Logic</a:t>
            </a:r>
            <a:endParaRPr lang="en-US" sz="2200" dirty="0" smtClean="0">
              <a:solidFill>
                <a:srgbClr val="0301D8"/>
              </a:solidFill>
            </a:endParaRPr>
          </a:p>
          <a:p>
            <a:pPr lvl="1">
              <a:buNone/>
            </a:pPr>
            <a:r>
              <a:rPr lang="en-US" sz="2200" b="1" dirty="0" smtClean="0"/>
              <a:t>◊ </a:t>
            </a:r>
            <a:r>
              <a:rPr lang="en-US" sz="2200" b="1" dirty="0" smtClean="0">
                <a:solidFill>
                  <a:srgbClr val="0301D8"/>
                </a:solidFill>
              </a:rPr>
              <a:t>Frames</a:t>
            </a:r>
            <a:endParaRPr lang="en-US" sz="2200" dirty="0" smtClean="0">
              <a:solidFill>
                <a:srgbClr val="0301D8"/>
              </a:solidFill>
            </a:endParaRPr>
          </a:p>
          <a:p>
            <a:pPr lvl="1">
              <a:buNone/>
            </a:pPr>
            <a:r>
              <a:rPr lang="en-US" sz="2200" b="1" dirty="0" smtClean="0"/>
              <a:t>◊ </a:t>
            </a:r>
            <a:r>
              <a:rPr lang="en-US" sz="2200" b="1" dirty="0" smtClean="0">
                <a:solidFill>
                  <a:srgbClr val="0301D8"/>
                </a:solidFill>
              </a:rPr>
              <a:t>Rules</a:t>
            </a:r>
            <a:endParaRPr lang="en-US" sz="2200" dirty="0" smtClean="0">
              <a:solidFill>
                <a:srgbClr val="0301D8"/>
              </a:solidFill>
            </a:endParaRPr>
          </a:p>
          <a:p>
            <a:pPr lvl="1">
              <a:buNone/>
            </a:pPr>
            <a:r>
              <a:rPr lang="en-US" sz="2200" b="1" dirty="0" smtClean="0">
                <a:solidFill>
                  <a:srgbClr val="0301D8"/>
                </a:solidFill>
              </a:rPr>
              <a:t>◊ Semantic Net</a:t>
            </a:r>
            <a:endParaRPr lang="en-US" sz="2200" dirty="0" smtClean="0">
              <a:solidFill>
                <a:srgbClr val="0301D8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■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Inference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Procedural</a:t>
            </a:r>
            <a:r>
              <a:rPr lang="en-US" b="1" dirty="0" smtClean="0"/>
              <a:t> Rules</a:t>
            </a:r>
            <a:endParaRPr lang="en-US" dirty="0" smtClean="0"/>
          </a:p>
          <a:p>
            <a:r>
              <a:rPr lang="en-US" dirty="0" smtClean="0"/>
              <a:t>These rules </a:t>
            </a:r>
            <a:r>
              <a:rPr lang="en-US" dirty="0" smtClean="0">
                <a:solidFill>
                  <a:srgbClr val="0301D8"/>
                </a:solidFill>
              </a:rPr>
              <a:t>advise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301D8"/>
                </a:solidFill>
              </a:rPr>
              <a:t>how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301D8"/>
                </a:solidFill>
              </a:rPr>
              <a:t>solve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301D8"/>
                </a:solidFill>
              </a:rPr>
              <a:t>problem</a:t>
            </a:r>
            <a:r>
              <a:rPr lang="en-US" dirty="0" smtClean="0"/>
              <a:t>, while </a:t>
            </a:r>
            <a:r>
              <a:rPr lang="en-US" dirty="0" smtClean="0">
                <a:solidFill>
                  <a:srgbClr val="0301D8"/>
                </a:solidFill>
              </a:rPr>
              <a:t>certain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facts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301D8"/>
                </a:solidFill>
              </a:rPr>
              <a:t>known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 lvl="1">
              <a:buNone/>
            </a:pPr>
            <a:r>
              <a:rPr lang="en-US" dirty="0" smtClean="0">
                <a:solidFill>
                  <a:srgbClr val="C00000"/>
                </a:solidFill>
              </a:rPr>
              <a:t>IF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data</a:t>
            </a:r>
            <a:r>
              <a:rPr lang="en-US" dirty="0" smtClean="0"/>
              <a:t> needed is </a:t>
            </a:r>
            <a:r>
              <a:rPr lang="en-US" dirty="0" smtClean="0">
                <a:solidFill>
                  <a:srgbClr val="0301D8"/>
                </a:solidFill>
              </a:rPr>
              <a:t>not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0301D8"/>
                </a:solidFill>
              </a:rPr>
              <a:t>system</a:t>
            </a:r>
          </a:p>
          <a:p>
            <a:pPr lvl="1">
              <a:buNone/>
            </a:pPr>
            <a:r>
              <a:rPr lang="en-US" dirty="0" smtClean="0">
                <a:solidFill>
                  <a:srgbClr val="C00000"/>
                </a:solidFill>
              </a:rPr>
              <a:t>THEN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request</a:t>
            </a:r>
            <a:r>
              <a:rPr lang="en-US" dirty="0" smtClean="0"/>
              <a:t> it from the </a:t>
            </a:r>
            <a:r>
              <a:rPr lang="en-US" dirty="0" smtClean="0">
                <a:solidFill>
                  <a:srgbClr val="0301D8"/>
                </a:solidFill>
              </a:rPr>
              <a:t>user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301D8"/>
                </a:solidFill>
              </a:rPr>
              <a:t>part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00"/>
                </a:solidFill>
              </a:rPr>
              <a:t>inference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engine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■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Meta</a:t>
            </a:r>
            <a:r>
              <a:rPr lang="en-US" b="1" dirty="0" smtClean="0"/>
              <a:t> rules</a:t>
            </a:r>
            <a:endParaRPr lang="en-US" dirty="0" smtClean="0"/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0301D8"/>
                </a:solidFill>
              </a:rPr>
              <a:t>making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0301D8"/>
                </a:solidFill>
              </a:rPr>
              <a:t>Meta-rules</a:t>
            </a:r>
            <a:r>
              <a:rPr lang="en-US" dirty="0" smtClean="0"/>
              <a:t> reason about </a:t>
            </a:r>
            <a:r>
              <a:rPr lang="en-US" dirty="0" smtClean="0">
                <a:solidFill>
                  <a:srgbClr val="0301D8"/>
                </a:solidFill>
              </a:rPr>
              <a:t>which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should be </a:t>
            </a:r>
            <a:r>
              <a:rPr lang="en-US" dirty="0" smtClean="0">
                <a:solidFill>
                  <a:srgbClr val="0301D8"/>
                </a:solidFill>
              </a:rPr>
              <a:t>considered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0301D8"/>
                </a:solidFill>
              </a:rPr>
              <a:t>firing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 lvl="1">
              <a:buNone/>
            </a:pPr>
            <a:r>
              <a:rPr lang="en-US" dirty="0" smtClean="0">
                <a:solidFill>
                  <a:srgbClr val="C00000"/>
                </a:solidFill>
              </a:rPr>
              <a:t>IF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which </a:t>
            </a:r>
            <a:r>
              <a:rPr lang="en-US" dirty="0" smtClean="0">
                <a:solidFill>
                  <a:srgbClr val="0301D8"/>
                </a:solidFill>
              </a:rPr>
              <a:t>do</a:t>
            </a:r>
            <a:r>
              <a:rPr lang="en-US" dirty="0" smtClean="0"/>
              <a:t> mention the current </a:t>
            </a:r>
            <a:r>
              <a:rPr lang="en-US" dirty="0" smtClean="0">
                <a:solidFill>
                  <a:srgbClr val="0301D8"/>
                </a:solidFill>
              </a:rPr>
              <a:t>goal</a:t>
            </a:r>
            <a:r>
              <a:rPr lang="en-US" dirty="0" smtClean="0"/>
              <a:t> in their premise,</a:t>
            </a:r>
          </a:p>
          <a:p>
            <a:pPr lvl="1">
              <a:buNone/>
            </a:pPr>
            <a:r>
              <a:rPr lang="en-US" dirty="0" smtClean="0">
                <a:solidFill>
                  <a:srgbClr val="C00000"/>
                </a:solidFill>
              </a:rPr>
              <a:t>AND</a:t>
            </a:r>
            <a:r>
              <a:rPr lang="en-US" dirty="0" smtClean="0"/>
              <a:t> there are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which </a:t>
            </a:r>
            <a:r>
              <a:rPr lang="en-US" dirty="0" smtClean="0">
                <a:solidFill>
                  <a:srgbClr val="0301D8"/>
                </a:solidFill>
              </a:rPr>
              <a:t>do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not</a:t>
            </a:r>
            <a:r>
              <a:rPr lang="en-US" dirty="0" smtClean="0"/>
              <a:t> mention the current </a:t>
            </a:r>
            <a:r>
              <a:rPr lang="en-US" dirty="0" smtClean="0">
                <a:solidFill>
                  <a:srgbClr val="0301D8"/>
                </a:solidFill>
              </a:rPr>
              <a:t>goal</a:t>
            </a:r>
            <a:r>
              <a:rPr lang="en-US" dirty="0" smtClean="0"/>
              <a:t> in their premise,</a:t>
            </a:r>
          </a:p>
          <a:p>
            <a:pPr lvl="1">
              <a:buNone/>
            </a:pPr>
            <a:r>
              <a:rPr lang="en-US" dirty="0" smtClean="0">
                <a:solidFill>
                  <a:srgbClr val="C00000"/>
                </a:solidFill>
              </a:rPr>
              <a:t>THEN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former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rule</a:t>
            </a:r>
            <a:r>
              <a:rPr lang="en-US" dirty="0" smtClean="0"/>
              <a:t> should be </a:t>
            </a:r>
            <a:r>
              <a:rPr lang="en-US" dirty="0" smtClean="0">
                <a:solidFill>
                  <a:srgbClr val="0301D8"/>
                </a:solidFill>
              </a:rPr>
              <a:t>used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301D8"/>
                </a:solidFill>
              </a:rPr>
              <a:t>preference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rgbClr val="0301D8"/>
                </a:solidFill>
              </a:rPr>
              <a:t>latter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− </a:t>
            </a:r>
            <a:r>
              <a:rPr lang="en-US" dirty="0" smtClean="0">
                <a:solidFill>
                  <a:srgbClr val="0301D8"/>
                </a:solidFill>
              </a:rPr>
              <a:t>Meta-rules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direct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reasoning</a:t>
            </a:r>
            <a:r>
              <a:rPr lang="en-US" dirty="0" smtClean="0"/>
              <a:t> rather than actually performing reasoning.</a:t>
            </a:r>
          </a:p>
          <a:p>
            <a:r>
              <a:rPr lang="en-US" dirty="0" smtClean="0"/>
              <a:t>− </a:t>
            </a:r>
            <a:r>
              <a:rPr lang="en-US" dirty="0" smtClean="0">
                <a:solidFill>
                  <a:srgbClr val="0301D8"/>
                </a:solidFill>
              </a:rPr>
              <a:t>Meta-rules</a:t>
            </a:r>
            <a:r>
              <a:rPr lang="en-US" dirty="0" smtClean="0"/>
              <a:t> specify </a:t>
            </a:r>
            <a:r>
              <a:rPr lang="en-US" dirty="0" smtClean="0">
                <a:solidFill>
                  <a:srgbClr val="FF0000"/>
                </a:solidFill>
              </a:rPr>
              <a:t>which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rules</a:t>
            </a:r>
            <a:r>
              <a:rPr lang="en-US" dirty="0" smtClean="0"/>
              <a:t> should be </a:t>
            </a:r>
            <a:r>
              <a:rPr lang="en-US" dirty="0" smtClean="0">
                <a:solidFill>
                  <a:srgbClr val="FF0000"/>
                </a:solidFill>
              </a:rPr>
              <a:t>considered</a:t>
            </a:r>
            <a:r>
              <a:rPr lang="en-US" dirty="0" smtClean="0"/>
              <a:t> and in which </a:t>
            </a:r>
            <a:r>
              <a:rPr lang="en-US" dirty="0" smtClean="0">
                <a:solidFill>
                  <a:srgbClr val="FF0000"/>
                </a:solidFill>
              </a:rPr>
              <a:t>order</a:t>
            </a:r>
            <a:r>
              <a:rPr lang="en-US" dirty="0" smtClean="0"/>
              <a:t> they should be </a:t>
            </a:r>
            <a:r>
              <a:rPr lang="en-US" dirty="0" smtClean="0">
                <a:solidFill>
                  <a:srgbClr val="FF0000"/>
                </a:solidFill>
              </a:rPr>
              <a:t>invoked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3.1 </a:t>
            </a:r>
            <a:r>
              <a:rPr lang="en-US" sz="4000" b="1" dirty="0" smtClean="0">
                <a:solidFill>
                  <a:srgbClr val="C00000"/>
                </a:solidFill>
              </a:rPr>
              <a:t>Procedural</a:t>
            </a:r>
            <a:r>
              <a:rPr lang="en-US" sz="4000" b="1" dirty="0" smtClean="0"/>
              <a:t> versus </a:t>
            </a:r>
            <a:r>
              <a:rPr lang="en-US" sz="4000" b="1" dirty="0" smtClean="0">
                <a:solidFill>
                  <a:srgbClr val="C00000"/>
                </a:solidFill>
              </a:rPr>
              <a:t>Declarative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301D8"/>
                </a:solidFill>
              </a:rPr>
              <a:t>Knowledge</a:t>
            </a:r>
            <a:endParaRPr lang="en-US" sz="4000" dirty="0">
              <a:solidFill>
                <a:srgbClr val="0301D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■ </a:t>
            </a:r>
            <a:r>
              <a:rPr lang="en-US" b="1" dirty="0" smtClean="0">
                <a:solidFill>
                  <a:srgbClr val="C00000"/>
                </a:solidFill>
              </a:rPr>
              <a:t>Procedural</a:t>
            </a:r>
            <a:r>
              <a:rPr lang="en-US" b="1" dirty="0" smtClean="0"/>
              <a:t> Knowledge</a:t>
            </a:r>
            <a:r>
              <a:rPr lang="en-US" dirty="0" smtClean="0"/>
              <a:t> :</a:t>
            </a:r>
            <a:r>
              <a:rPr lang="en-US" b="1" dirty="0" smtClean="0"/>
              <a:t> knowing </a:t>
            </a:r>
            <a:r>
              <a:rPr lang="en-US" b="1" dirty="0" smtClean="0">
                <a:solidFill>
                  <a:srgbClr val="C00000"/>
                </a:solidFill>
              </a:rPr>
              <a:t>'how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to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do</a:t>
            </a:r>
            <a:r>
              <a:rPr lang="en-US" b="1" dirty="0" smtClean="0"/>
              <a:t>'</a:t>
            </a:r>
            <a:endParaRPr lang="en-US" dirty="0" smtClean="0"/>
          </a:p>
          <a:p>
            <a:r>
              <a:rPr lang="en-US" dirty="0" smtClean="0"/>
              <a:t>Includes :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rules</a:t>
            </a:r>
            <a:r>
              <a:rPr lang="en-US" i="1" dirty="0" smtClean="0"/>
              <a:t>, strategies, agendas, </a:t>
            </a:r>
            <a:r>
              <a:rPr lang="en-US" i="1" dirty="0" smtClean="0">
                <a:solidFill>
                  <a:srgbClr val="0301D8"/>
                </a:solidFill>
              </a:rPr>
              <a:t>procedures</a:t>
            </a:r>
            <a:r>
              <a:rPr lang="en-US" i="1" dirty="0" smtClean="0"/>
              <a:t>, models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explains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what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to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do</a:t>
            </a:r>
            <a:r>
              <a:rPr lang="en-US" dirty="0" smtClean="0"/>
              <a:t> in order to </a:t>
            </a:r>
            <a:r>
              <a:rPr lang="en-US" dirty="0" smtClean="0">
                <a:solidFill>
                  <a:srgbClr val="0301D8"/>
                </a:solidFill>
              </a:rPr>
              <a:t>reach</a:t>
            </a:r>
            <a:r>
              <a:rPr lang="en-US" dirty="0" smtClean="0"/>
              <a:t> a certain </a:t>
            </a:r>
            <a:r>
              <a:rPr lang="en-US" dirty="0" smtClean="0">
                <a:solidFill>
                  <a:srgbClr val="0301D8"/>
                </a:solidFill>
              </a:rPr>
              <a:t>conclusion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Rule</a:t>
            </a:r>
            <a:r>
              <a:rPr lang="en-US" dirty="0" smtClean="0"/>
              <a:t>: To </a:t>
            </a:r>
            <a:r>
              <a:rPr lang="en-US" dirty="0" smtClean="0">
                <a:solidFill>
                  <a:srgbClr val="0301D8"/>
                </a:solidFill>
              </a:rPr>
              <a:t>determine</a:t>
            </a:r>
            <a:r>
              <a:rPr lang="en-US" dirty="0" smtClean="0"/>
              <a:t> if Peter or Robert is </a:t>
            </a:r>
            <a:r>
              <a:rPr lang="en-US" dirty="0" smtClean="0">
                <a:solidFill>
                  <a:srgbClr val="0301D8"/>
                </a:solidFill>
              </a:rPr>
              <a:t>older</a:t>
            </a:r>
            <a:r>
              <a:rPr lang="en-US" dirty="0" smtClean="0"/>
              <a:t>, first </a:t>
            </a:r>
            <a:r>
              <a:rPr lang="en-US" dirty="0" smtClean="0">
                <a:solidFill>
                  <a:srgbClr val="0301D8"/>
                </a:solidFill>
              </a:rPr>
              <a:t>find</a:t>
            </a:r>
            <a:r>
              <a:rPr lang="en-US" dirty="0" smtClean="0"/>
              <a:t> their </a:t>
            </a:r>
            <a:r>
              <a:rPr lang="en-US" dirty="0" smtClean="0">
                <a:solidFill>
                  <a:srgbClr val="0301D8"/>
                </a:solidFill>
              </a:rPr>
              <a:t>ages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 about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'how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to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do</a:t>
            </a:r>
            <a:r>
              <a:rPr lang="en-US" dirty="0" smtClean="0"/>
              <a:t>' something. </a:t>
            </a:r>
          </a:p>
          <a:p>
            <a:r>
              <a:rPr lang="en-US" dirty="0" smtClean="0"/>
              <a:t>Accepts a </a:t>
            </a:r>
            <a:r>
              <a:rPr lang="en-US" dirty="0" smtClean="0">
                <a:solidFill>
                  <a:srgbClr val="0301D8"/>
                </a:solidFill>
              </a:rPr>
              <a:t>description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0301D8"/>
                </a:solidFill>
              </a:rPr>
              <a:t>steps</a:t>
            </a:r>
            <a:r>
              <a:rPr lang="en-US" dirty="0" smtClean="0"/>
              <a:t> of a </a:t>
            </a:r>
            <a:r>
              <a:rPr lang="en-US" dirty="0" smtClean="0">
                <a:solidFill>
                  <a:srgbClr val="0301D8"/>
                </a:solidFill>
              </a:rPr>
              <a:t>task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procedure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Looks similar to </a:t>
            </a:r>
            <a:r>
              <a:rPr lang="en-US" dirty="0" smtClean="0">
                <a:solidFill>
                  <a:srgbClr val="FF0000"/>
                </a:solidFill>
              </a:rPr>
              <a:t>declarative</a:t>
            </a:r>
            <a:r>
              <a:rPr lang="en-US" dirty="0" smtClean="0"/>
              <a:t> knowledge, except that </a:t>
            </a:r>
            <a:r>
              <a:rPr lang="en-US" dirty="0" smtClean="0">
                <a:solidFill>
                  <a:srgbClr val="0301D8"/>
                </a:solidFill>
              </a:rPr>
              <a:t>tasks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methods</a:t>
            </a:r>
            <a:r>
              <a:rPr lang="en-US" dirty="0" smtClean="0"/>
              <a:t> are being </a:t>
            </a:r>
            <a:r>
              <a:rPr lang="en-US" dirty="0" smtClean="0">
                <a:solidFill>
                  <a:srgbClr val="0301D8"/>
                </a:solidFill>
              </a:rPr>
              <a:t>described</a:t>
            </a:r>
            <a:r>
              <a:rPr lang="en-US" dirty="0" smtClean="0"/>
              <a:t> instead of </a:t>
            </a:r>
            <a:r>
              <a:rPr lang="en-US" dirty="0" smtClean="0">
                <a:solidFill>
                  <a:srgbClr val="FF0000"/>
                </a:solidFill>
              </a:rPr>
              <a:t>facts</a:t>
            </a:r>
            <a:r>
              <a:rPr lang="en-US" dirty="0" smtClean="0"/>
              <a:t> or things.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■ </a:t>
            </a:r>
            <a:r>
              <a:rPr lang="en-US" b="1" dirty="0" smtClean="0">
                <a:solidFill>
                  <a:srgbClr val="C00000"/>
                </a:solidFill>
              </a:rPr>
              <a:t>Declarative</a:t>
            </a:r>
            <a:r>
              <a:rPr lang="en-US" b="1" dirty="0" smtClean="0"/>
              <a:t> Knowledge</a:t>
            </a:r>
            <a:r>
              <a:rPr lang="en-US" dirty="0" smtClean="0"/>
              <a:t> :</a:t>
            </a:r>
            <a:r>
              <a:rPr lang="en-US" b="1" dirty="0" smtClean="0"/>
              <a:t> knowing </a:t>
            </a:r>
            <a:r>
              <a:rPr lang="en-US" b="1" dirty="0" smtClean="0">
                <a:solidFill>
                  <a:srgbClr val="C00000"/>
                </a:solidFill>
              </a:rPr>
              <a:t>'what</a:t>
            </a:r>
            <a:r>
              <a:rPr lang="en-US" b="1" dirty="0" smtClean="0"/>
              <a:t>', knowing </a:t>
            </a:r>
            <a:r>
              <a:rPr lang="en-US" b="1" dirty="0" smtClean="0">
                <a:solidFill>
                  <a:srgbClr val="C00000"/>
                </a:solidFill>
              </a:rPr>
              <a:t>'that</a:t>
            </a:r>
            <a:r>
              <a:rPr lang="en-US" b="1" dirty="0" smtClean="0"/>
              <a:t>‘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Includes :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concepts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objects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facts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propositions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assertions</a:t>
            </a:r>
            <a:r>
              <a:rPr lang="en-US" i="1" dirty="0" smtClean="0"/>
              <a:t>, models.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It is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 about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facts</a:t>
            </a:r>
            <a:r>
              <a:rPr lang="en-US" dirty="0" smtClean="0"/>
              <a:t> and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relationships</a:t>
            </a:r>
            <a:r>
              <a:rPr lang="en-US" i="1" dirty="0" smtClean="0"/>
              <a:t>, that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− can be expressed in </a:t>
            </a:r>
            <a:r>
              <a:rPr lang="en-US" dirty="0" smtClean="0">
                <a:solidFill>
                  <a:srgbClr val="0301D8"/>
                </a:solidFill>
              </a:rPr>
              <a:t>simple</a:t>
            </a:r>
            <a:r>
              <a:rPr lang="en-US" dirty="0" smtClean="0"/>
              <a:t> and clear </a:t>
            </a:r>
            <a:r>
              <a:rPr lang="en-US" dirty="0" smtClean="0">
                <a:solidFill>
                  <a:srgbClr val="0301D8"/>
                </a:solidFill>
              </a:rPr>
              <a:t>statements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− can be </a:t>
            </a:r>
            <a:r>
              <a:rPr lang="en-US" dirty="0" smtClean="0">
                <a:solidFill>
                  <a:srgbClr val="0301D8"/>
                </a:solidFill>
              </a:rPr>
              <a:t>added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modified</a:t>
            </a:r>
            <a:r>
              <a:rPr lang="en-US" dirty="0" smtClean="0"/>
              <a:t> without difficulty.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Examples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0301D8"/>
                </a:solidFill>
              </a:rPr>
              <a:t>car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0301D8"/>
                </a:solidFill>
              </a:rPr>
              <a:t>four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tires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>
                <a:solidFill>
                  <a:srgbClr val="0301D8"/>
                </a:solidFill>
              </a:rPr>
              <a:t>Peter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301D8"/>
                </a:solidFill>
              </a:rPr>
              <a:t>older</a:t>
            </a:r>
            <a:r>
              <a:rPr lang="en-US" dirty="0" smtClean="0"/>
              <a:t> than </a:t>
            </a:r>
            <a:r>
              <a:rPr lang="en-US" dirty="0" smtClean="0">
                <a:solidFill>
                  <a:srgbClr val="0301D8"/>
                </a:solidFill>
              </a:rPr>
              <a:t>Robert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Declarative</a:t>
            </a:r>
            <a:r>
              <a:rPr lang="en-US" dirty="0" smtClean="0"/>
              <a:t> knowledge and </a:t>
            </a:r>
            <a:r>
              <a:rPr lang="en-US" dirty="0" smtClean="0">
                <a:solidFill>
                  <a:srgbClr val="0301D8"/>
                </a:solidFill>
              </a:rPr>
              <a:t>explicit</a:t>
            </a:r>
            <a:r>
              <a:rPr lang="en-US" dirty="0" smtClean="0"/>
              <a:t> knowledge are articulated knowledge and may be treated as synonyms for most practical purposes.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Declarative</a:t>
            </a:r>
            <a:r>
              <a:rPr lang="en-US" dirty="0" smtClean="0"/>
              <a:t> knowledge is </a:t>
            </a:r>
            <a:r>
              <a:rPr lang="en-US" dirty="0" smtClean="0">
                <a:solidFill>
                  <a:srgbClr val="0301D8"/>
                </a:solidFill>
              </a:rPr>
              <a:t>represented</a:t>
            </a:r>
            <a:r>
              <a:rPr lang="en-US" dirty="0" smtClean="0"/>
              <a:t> in a </a:t>
            </a:r>
            <a:r>
              <a:rPr lang="en-US" dirty="0" smtClean="0">
                <a:solidFill>
                  <a:srgbClr val="0301D8"/>
                </a:solidFill>
              </a:rPr>
              <a:t>format</a:t>
            </a:r>
            <a:r>
              <a:rPr lang="en-US" dirty="0" smtClean="0"/>
              <a:t> that can be </a:t>
            </a:r>
            <a:br>
              <a:rPr lang="en-US" dirty="0" smtClean="0"/>
            </a:br>
            <a:r>
              <a:rPr lang="en-US" dirty="0" smtClean="0">
                <a:solidFill>
                  <a:srgbClr val="0301D8"/>
                </a:solidFill>
              </a:rPr>
              <a:t>manipulated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301D8"/>
                </a:solidFill>
              </a:rPr>
              <a:t>decomposed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analyzed</a:t>
            </a:r>
            <a:r>
              <a:rPr lang="en-US" dirty="0" smtClean="0"/>
              <a:t> independent of its content.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77057"/>
            <a:ext cx="8077200" cy="57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680"/>
            <a:ext cx="7467600" cy="65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3.2 Logic Programming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Logic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programming</a:t>
            </a:r>
            <a:r>
              <a:rPr lang="en-US" dirty="0" smtClean="0"/>
              <a:t> offers a </a:t>
            </a:r>
            <a:r>
              <a:rPr lang="en-US" dirty="0" smtClean="0">
                <a:solidFill>
                  <a:srgbClr val="0301D8"/>
                </a:solidFill>
              </a:rPr>
              <a:t>formalism</a:t>
            </a:r>
            <a:r>
              <a:rPr lang="en-US" dirty="0" smtClean="0"/>
              <a:t> for specifying a </a:t>
            </a:r>
            <a:r>
              <a:rPr lang="en-US" dirty="0" smtClean="0">
                <a:solidFill>
                  <a:srgbClr val="0301D8"/>
                </a:solidFill>
              </a:rPr>
              <a:t>computation</a:t>
            </a:r>
            <a:r>
              <a:rPr lang="en-US" dirty="0" smtClean="0"/>
              <a:t> in terms of </a:t>
            </a:r>
            <a:r>
              <a:rPr lang="en-US" dirty="0" smtClean="0">
                <a:solidFill>
                  <a:srgbClr val="0301D8"/>
                </a:solidFill>
              </a:rPr>
              <a:t>logical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relations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0301D8"/>
                </a:solidFill>
              </a:rPr>
              <a:t>entities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− </a:t>
            </a:r>
            <a:r>
              <a:rPr lang="en-US" dirty="0" smtClean="0">
                <a:solidFill>
                  <a:srgbClr val="FF0000"/>
                </a:solidFill>
              </a:rPr>
              <a:t>logic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  <a:r>
              <a:rPr lang="en-US" dirty="0" smtClean="0"/>
              <a:t> is a collection of </a:t>
            </a:r>
            <a:r>
              <a:rPr lang="en-US" dirty="0" smtClean="0">
                <a:solidFill>
                  <a:srgbClr val="0301D8"/>
                </a:solidFill>
              </a:rPr>
              <a:t>logic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statements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− programmer describes all relevant </a:t>
            </a:r>
            <a:r>
              <a:rPr lang="en-US" dirty="0" smtClean="0">
                <a:solidFill>
                  <a:srgbClr val="0301D8"/>
                </a:solidFill>
              </a:rPr>
              <a:t>logical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relationships</a:t>
            </a:r>
            <a:r>
              <a:rPr lang="en-US" dirty="0" smtClean="0"/>
              <a:t> between the various entities.</a:t>
            </a:r>
          </a:p>
          <a:p>
            <a:pPr>
              <a:buNone/>
            </a:pPr>
            <a:r>
              <a:rPr lang="en-US" dirty="0" smtClean="0"/>
              <a:t>− </a:t>
            </a:r>
            <a:r>
              <a:rPr lang="en-US" dirty="0" smtClean="0">
                <a:solidFill>
                  <a:srgbClr val="FF0000"/>
                </a:solidFill>
              </a:rPr>
              <a:t>computation</a:t>
            </a:r>
            <a:r>
              <a:rPr lang="en-US" dirty="0" smtClean="0"/>
              <a:t> determines whether or not, a particular </a:t>
            </a:r>
            <a:r>
              <a:rPr lang="en-US" dirty="0" smtClean="0">
                <a:solidFill>
                  <a:srgbClr val="0301D8"/>
                </a:solidFill>
              </a:rPr>
              <a:t>conclusion</a:t>
            </a:r>
            <a:r>
              <a:rPr lang="en-US" dirty="0" smtClean="0"/>
              <a:t> follows from those </a:t>
            </a:r>
            <a:r>
              <a:rPr lang="en-US" dirty="0" smtClean="0">
                <a:solidFill>
                  <a:srgbClr val="0301D8"/>
                </a:solidFill>
              </a:rPr>
              <a:t>logical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statements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Characteristics of Logic program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Logic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  <a:r>
              <a:rPr lang="en-US" dirty="0" smtClean="0"/>
              <a:t> is characterized by </a:t>
            </a:r>
            <a:r>
              <a:rPr lang="en-US" dirty="0" smtClean="0">
                <a:solidFill>
                  <a:srgbClr val="0301D8"/>
                </a:solidFill>
              </a:rPr>
              <a:t>set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relations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inferences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−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  <a:r>
              <a:rPr lang="en-US" dirty="0" smtClean="0"/>
              <a:t> consists of a </a:t>
            </a:r>
            <a:r>
              <a:rPr lang="en-US" dirty="0" smtClean="0">
                <a:solidFill>
                  <a:srgbClr val="0301D8"/>
                </a:solidFill>
              </a:rPr>
              <a:t>set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axioms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0301D8"/>
                </a:solidFill>
              </a:rPr>
              <a:t>goal</a:t>
            </a:r>
            <a:r>
              <a:rPr lang="en-US" dirty="0" smtClean="0"/>
              <a:t> statement.</a:t>
            </a:r>
          </a:p>
          <a:p>
            <a:pPr>
              <a:buNone/>
            </a:pPr>
            <a:r>
              <a:rPr lang="en-US" dirty="0" smtClean="0"/>
              <a:t>− </a:t>
            </a:r>
            <a:r>
              <a:rPr lang="en-US" dirty="0" smtClean="0">
                <a:solidFill>
                  <a:srgbClr val="FF0000"/>
                </a:solidFill>
              </a:rPr>
              <a:t>rules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inference</a:t>
            </a:r>
            <a:r>
              <a:rPr lang="en-US" dirty="0" smtClean="0"/>
              <a:t> determine whether the </a:t>
            </a:r>
            <a:r>
              <a:rPr lang="en-US" dirty="0" smtClean="0">
                <a:solidFill>
                  <a:srgbClr val="0301D8"/>
                </a:solidFill>
              </a:rPr>
              <a:t>axioms</a:t>
            </a:r>
            <a:r>
              <a:rPr lang="en-US" dirty="0" smtClean="0"/>
              <a:t> are sufficient to </a:t>
            </a:r>
            <a:r>
              <a:rPr lang="en-US" dirty="0" smtClean="0">
                <a:solidFill>
                  <a:srgbClr val="0301D8"/>
                </a:solidFill>
              </a:rPr>
              <a:t>ensure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truth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0301D8"/>
                </a:solidFill>
              </a:rPr>
              <a:t>goal</a:t>
            </a:r>
            <a:r>
              <a:rPr lang="en-US" dirty="0" smtClean="0"/>
              <a:t> statement.</a:t>
            </a:r>
          </a:p>
          <a:p>
            <a:pPr>
              <a:buNone/>
            </a:pPr>
            <a:r>
              <a:rPr lang="en-US" dirty="0" smtClean="0"/>
              <a:t>− </a:t>
            </a:r>
            <a:r>
              <a:rPr lang="en-US" dirty="0" smtClean="0">
                <a:solidFill>
                  <a:srgbClr val="FF0000"/>
                </a:solidFill>
              </a:rPr>
              <a:t>execution</a:t>
            </a:r>
            <a:r>
              <a:rPr lang="en-US" dirty="0" smtClean="0"/>
              <a:t> of a logic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  <a:r>
              <a:rPr lang="en-US" dirty="0" smtClean="0"/>
              <a:t> corresponds to the construction of a </a:t>
            </a:r>
            <a:r>
              <a:rPr lang="en-US" dirty="0" smtClean="0">
                <a:solidFill>
                  <a:srgbClr val="0301D8"/>
                </a:solidFill>
              </a:rPr>
              <a:t>proof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0301D8"/>
                </a:solidFill>
              </a:rPr>
              <a:t>goal</a:t>
            </a:r>
            <a:r>
              <a:rPr lang="en-US" dirty="0" smtClean="0"/>
              <a:t> statement </a:t>
            </a:r>
            <a:r>
              <a:rPr lang="en-US" dirty="0" smtClean="0">
                <a:solidFill>
                  <a:srgbClr val="0301D8"/>
                </a:solidFill>
              </a:rPr>
              <a:t>from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axioms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− </a:t>
            </a:r>
            <a:r>
              <a:rPr lang="en-US" dirty="0" smtClean="0">
                <a:solidFill>
                  <a:srgbClr val="FF0000"/>
                </a:solidFill>
              </a:rPr>
              <a:t>programmer</a:t>
            </a:r>
            <a:r>
              <a:rPr lang="en-US" dirty="0" smtClean="0"/>
              <a:t> specify basic </a:t>
            </a:r>
            <a:r>
              <a:rPr lang="en-US" dirty="0" smtClean="0">
                <a:solidFill>
                  <a:srgbClr val="0301D8"/>
                </a:solidFill>
              </a:rPr>
              <a:t>logical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relationships</a:t>
            </a:r>
            <a:r>
              <a:rPr lang="en-US" dirty="0" smtClean="0"/>
              <a:t>, does </a:t>
            </a:r>
            <a:r>
              <a:rPr lang="en-US" dirty="0" smtClean="0">
                <a:solidFill>
                  <a:srgbClr val="0301D8"/>
                </a:solidFill>
              </a:rPr>
              <a:t>not</a:t>
            </a:r>
            <a:r>
              <a:rPr lang="en-US" dirty="0" smtClean="0"/>
              <a:t> specify the </a:t>
            </a:r>
            <a:r>
              <a:rPr lang="en-US" dirty="0" smtClean="0">
                <a:solidFill>
                  <a:srgbClr val="0301D8"/>
                </a:solidFill>
              </a:rPr>
              <a:t>manner</a:t>
            </a:r>
            <a:r>
              <a:rPr lang="en-US" dirty="0" smtClean="0"/>
              <a:t> in which </a:t>
            </a:r>
            <a:r>
              <a:rPr lang="en-US" dirty="0" smtClean="0">
                <a:solidFill>
                  <a:srgbClr val="0301D8"/>
                </a:solidFill>
              </a:rPr>
              <a:t>inference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are applied.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Thus</a:t>
            </a:r>
            <a:r>
              <a:rPr lang="en-US" b="1" dirty="0" smtClean="0"/>
              <a:t>       Logic + Control = Algorithms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Examples of Logic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− </a:t>
            </a:r>
            <a:r>
              <a:rPr lang="en-US" dirty="0" smtClean="0">
                <a:solidFill>
                  <a:srgbClr val="0301D8"/>
                </a:solidFill>
              </a:rPr>
              <a:t>Statement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A grand-parent is a parent of a parent.</a:t>
            </a:r>
          </a:p>
          <a:p>
            <a:pPr>
              <a:buNone/>
            </a:pPr>
            <a:r>
              <a:rPr lang="en-US" dirty="0" smtClean="0"/>
              <a:t>− </a:t>
            </a:r>
            <a:r>
              <a:rPr lang="en-US" dirty="0" smtClean="0">
                <a:solidFill>
                  <a:srgbClr val="0301D8"/>
                </a:solidFill>
              </a:rPr>
              <a:t>Statement</a:t>
            </a:r>
            <a:r>
              <a:rPr lang="en-US" dirty="0" smtClean="0"/>
              <a:t> expressed in more closely </a:t>
            </a:r>
            <a:r>
              <a:rPr lang="en-US" dirty="0" smtClean="0">
                <a:solidFill>
                  <a:srgbClr val="0301D8"/>
                </a:solidFill>
              </a:rPr>
              <a:t>related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logic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terms</a:t>
            </a:r>
            <a:r>
              <a:rPr lang="en-US" dirty="0" smtClean="0"/>
              <a:t> as:</a:t>
            </a:r>
          </a:p>
          <a:p>
            <a:pPr>
              <a:buNone/>
            </a:pPr>
            <a:r>
              <a:rPr lang="en-US" dirty="0" smtClean="0"/>
              <a:t>     A person is a grand-parent if she/he has a child and</a:t>
            </a:r>
          </a:p>
          <a:p>
            <a:pPr>
              <a:buNone/>
            </a:pPr>
            <a:r>
              <a:rPr lang="en-US" dirty="0" smtClean="0"/>
              <a:t>      that child is a parent.</a:t>
            </a:r>
          </a:p>
          <a:p>
            <a:pPr>
              <a:buNone/>
            </a:pPr>
            <a:r>
              <a:rPr lang="en-US" dirty="0" smtClean="0"/>
              <a:t>− </a:t>
            </a:r>
            <a:r>
              <a:rPr lang="en-US" dirty="0" smtClean="0">
                <a:solidFill>
                  <a:srgbClr val="0301D8"/>
                </a:solidFill>
              </a:rPr>
              <a:t>Statement</a:t>
            </a:r>
            <a:r>
              <a:rPr lang="en-US" dirty="0" smtClean="0"/>
              <a:t> expressed in </a:t>
            </a:r>
            <a:r>
              <a:rPr lang="en-US" dirty="0" smtClean="0">
                <a:solidFill>
                  <a:srgbClr val="0301D8"/>
                </a:solidFill>
              </a:rPr>
              <a:t>first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order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logic</a:t>
            </a:r>
            <a:r>
              <a:rPr lang="en-US" dirty="0" smtClean="0"/>
              <a:t> as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(for all) x: grandparent (x, y) :- parent (x, z), parent (z, y)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dirty="0" smtClean="0">
                <a:solidFill>
                  <a:srgbClr val="0301D8"/>
                </a:solidFill>
              </a:rPr>
              <a:t>read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as: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C00000"/>
                </a:solidFill>
              </a:rPr>
              <a:t>grandparent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  if </a:t>
            </a:r>
            <a:r>
              <a:rPr lang="en-US" dirty="0" smtClean="0">
                <a:solidFill>
                  <a:srgbClr val="0301D8"/>
                </a:solidFill>
              </a:rPr>
              <a:t>x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301D8"/>
                </a:solidFill>
              </a:rPr>
              <a:t>parent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z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z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301D8"/>
                </a:solidFill>
              </a:rPr>
              <a:t>parent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y</a:t>
            </a:r>
            <a:endParaRPr lang="en-US" dirty="0">
              <a:solidFill>
                <a:srgbClr val="0301D8"/>
              </a:solidFill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Verdana" pitchFamily="34" charset="0"/>
              </a:rPr>
              <a:t>Examples of Logic Statements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Logic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C00000"/>
                </a:solidFill>
              </a:rPr>
              <a:t>programming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language</a:t>
            </a:r>
            <a:r>
              <a:rPr lang="en-US" sz="2000" dirty="0" smtClean="0"/>
              <a:t> includes :</a:t>
            </a:r>
          </a:p>
          <a:p>
            <a:pPr>
              <a:buNone/>
            </a:pPr>
            <a:r>
              <a:rPr lang="en-US" sz="2000" dirty="0" smtClean="0"/>
              <a:t>− the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0301D8"/>
                </a:solidFill>
              </a:rPr>
              <a:t>syntax</a:t>
            </a:r>
            <a:endParaRPr lang="en-US" sz="2000" dirty="0" smtClean="0">
              <a:solidFill>
                <a:srgbClr val="0301D8"/>
              </a:solidFill>
            </a:endParaRPr>
          </a:p>
          <a:p>
            <a:pPr>
              <a:buNone/>
            </a:pPr>
            <a:r>
              <a:rPr lang="en-US" sz="2000" dirty="0" smtClean="0"/>
              <a:t>− the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0301D8"/>
                </a:solidFill>
              </a:rPr>
              <a:t>semantics</a:t>
            </a:r>
            <a:r>
              <a:rPr lang="en-US" sz="2000" dirty="0" smtClean="0"/>
              <a:t> of programs and</a:t>
            </a:r>
          </a:p>
          <a:p>
            <a:pPr>
              <a:buNone/>
            </a:pPr>
            <a:r>
              <a:rPr lang="en-US" sz="2000" dirty="0" smtClean="0"/>
              <a:t>− the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0301D8"/>
                </a:solidFill>
              </a:rPr>
              <a:t>computational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0301D8"/>
                </a:solidFill>
              </a:rPr>
              <a:t>model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There are many </a:t>
            </a:r>
            <a:r>
              <a:rPr lang="en-US" sz="2000" dirty="0" smtClean="0">
                <a:solidFill>
                  <a:srgbClr val="0301D8"/>
                </a:solidFill>
              </a:rPr>
              <a:t>ways</a:t>
            </a:r>
            <a:r>
              <a:rPr lang="en-US" sz="2000" dirty="0" smtClean="0"/>
              <a:t> of </a:t>
            </a:r>
            <a:r>
              <a:rPr lang="en-US" sz="2000" dirty="0" smtClean="0">
                <a:solidFill>
                  <a:srgbClr val="0301D8"/>
                </a:solidFill>
              </a:rPr>
              <a:t>organizing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301D8"/>
                </a:solidFill>
              </a:rPr>
              <a:t>computations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most familiar paradigm is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procedural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program specifies a computation by saying </a:t>
            </a:r>
            <a:r>
              <a:rPr lang="en-US" sz="2000" i="1" dirty="0" smtClean="0"/>
              <a:t>"how"</a:t>
            </a:r>
            <a:r>
              <a:rPr lang="en-US" sz="2000" dirty="0" smtClean="0"/>
              <a:t> it is to be performed.</a:t>
            </a:r>
            <a:r>
              <a:rPr lang="en-US" sz="2000" i="1" dirty="0" smtClean="0"/>
              <a:t> FORTRAN, </a:t>
            </a:r>
            <a:r>
              <a:rPr lang="en-US" sz="2000" i="1" dirty="0" smtClean="0">
                <a:solidFill>
                  <a:srgbClr val="0301D8"/>
                </a:solidFill>
              </a:rPr>
              <a:t>C</a:t>
            </a:r>
            <a:r>
              <a:rPr lang="en-US" sz="2000" i="1" dirty="0" smtClean="0"/>
              <a:t>,</a:t>
            </a:r>
            <a:r>
              <a:rPr lang="en-US" sz="2000" dirty="0" smtClean="0"/>
              <a:t> and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0301D8"/>
                </a:solidFill>
              </a:rPr>
              <a:t>Object-oriented</a:t>
            </a:r>
            <a:r>
              <a:rPr lang="en-US" sz="2000" i="1" dirty="0" smtClean="0"/>
              <a:t> languages </a:t>
            </a:r>
            <a:r>
              <a:rPr lang="en-US" sz="2000" dirty="0" smtClean="0"/>
              <a:t>fall under this approach.</a:t>
            </a:r>
          </a:p>
          <a:p>
            <a:r>
              <a:rPr lang="en-US" sz="2000" dirty="0" smtClean="0"/>
              <a:t> Another paradigm is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declarative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program specifies a computation by giving the </a:t>
            </a:r>
            <a:r>
              <a:rPr lang="en-US" sz="2000" dirty="0" smtClean="0">
                <a:solidFill>
                  <a:srgbClr val="0301D8"/>
                </a:solidFill>
              </a:rPr>
              <a:t>properties</a:t>
            </a:r>
            <a:r>
              <a:rPr lang="en-US" sz="2000" dirty="0" smtClean="0"/>
              <a:t> of a correct </a:t>
            </a:r>
            <a:r>
              <a:rPr lang="en-US" sz="2000" dirty="0" smtClean="0">
                <a:solidFill>
                  <a:srgbClr val="0301D8"/>
                </a:solidFill>
              </a:rPr>
              <a:t>answer</a:t>
            </a:r>
            <a:r>
              <a:rPr lang="en-US" sz="2000" dirty="0" smtClean="0"/>
              <a:t>.</a:t>
            </a:r>
            <a:r>
              <a:rPr lang="en-US" sz="2000" i="1" dirty="0" smtClean="0"/>
              <a:t> </a:t>
            </a:r>
          </a:p>
          <a:p>
            <a:r>
              <a:rPr lang="en-US" sz="2000" b="1" dirty="0" smtClean="0">
                <a:solidFill>
                  <a:srgbClr val="0301D8"/>
                </a:solidFill>
              </a:rPr>
              <a:t>PROLOG</a:t>
            </a:r>
            <a:r>
              <a:rPr lang="en-US" sz="2000" dirty="0" smtClean="0"/>
              <a:t> (</a:t>
            </a:r>
            <a:r>
              <a:rPr lang="en-US" sz="2000" dirty="0" err="1" smtClean="0"/>
              <a:t>PROgramming</a:t>
            </a:r>
            <a:r>
              <a:rPr lang="en-US" sz="2000" dirty="0" smtClean="0"/>
              <a:t> </a:t>
            </a:r>
            <a:r>
              <a:rPr lang="en-US" sz="2000" dirty="0" err="1" smtClean="0"/>
              <a:t>LOGic</a:t>
            </a:r>
            <a:r>
              <a:rPr lang="en-US" sz="2000" dirty="0" smtClean="0"/>
              <a:t>) is the most popular Logic programming language rose within the realm of Artificial Intelligence (AI).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Knowledge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365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 is a progression that </a:t>
            </a:r>
            <a:r>
              <a:rPr lang="en-US" dirty="0" smtClean="0">
                <a:solidFill>
                  <a:srgbClr val="0070C0"/>
                </a:solidFill>
              </a:rPr>
              <a:t>starts</a:t>
            </a:r>
            <a:r>
              <a:rPr lang="en-US" dirty="0" smtClean="0"/>
              <a:t> with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data</a:t>
            </a:r>
            <a:r>
              <a:rPr lang="en-US" dirty="0" smtClean="0"/>
              <a:t> which is of limited utility.</a:t>
            </a:r>
          </a:p>
          <a:p>
            <a:r>
              <a:rPr lang="en-US" dirty="0" smtClean="0"/>
              <a:t>By </a:t>
            </a:r>
            <a:r>
              <a:rPr lang="en-US" dirty="0" smtClean="0">
                <a:solidFill>
                  <a:srgbClr val="0301D8"/>
                </a:solidFill>
              </a:rPr>
              <a:t>organizing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analyzing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70C0"/>
                </a:solidFill>
              </a:rPr>
              <a:t>data</a:t>
            </a:r>
            <a:r>
              <a:rPr lang="en-US" dirty="0" smtClean="0"/>
              <a:t>, we </a:t>
            </a:r>
            <a:r>
              <a:rPr lang="en-US" dirty="0" smtClean="0">
                <a:solidFill>
                  <a:srgbClr val="0301D8"/>
                </a:solidFill>
              </a:rPr>
              <a:t>understand</a:t>
            </a:r>
            <a:r>
              <a:rPr lang="en-US" dirty="0" smtClean="0"/>
              <a:t> what the data means, and this becomes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information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301D8"/>
                </a:solidFill>
              </a:rPr>
              <a:t>interpretation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evaluation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information</a:t>
            </a:r>
            <a:r>
              <a:rPr lang="en-US" dirty="0" smtClean="0"/>
              <a:t> yield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301D8"/>
                </a:solidFill>
              </a:rPr>
              <a:t>understanding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0070C0"/>
                </a:solidFill>
              </a:rPr>
              <a:t>principles</a:t>
            </a:r>
            <a:r>
              <a:rPr lang="en-US" dirty="0" smtClean="0"/>
              <a:t> embodied within the </a:t>
            </a:r>
            <a:r>
              <a:rPr lang="en-US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 is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wisdom</a:t>
            </a:r>
            <a:r>
              <a:rPr lang="en-US" i="1" dirty="0" smtClean="0"/>
              <a:t> </a:t>
            </a:r>
            <a:r>
              <a:rPr lang="ar-EG" i="1" dirty="0" smtClean="0"/>
              <a:t>حكمة</a:t>
            </a:r>
            <a:r>
              <a:rPr lang="en-US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953000"/>
            <a:ext cx="81610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Syntax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Terminology</a:t>
            </a:r>
            <a:r>
              <a:rPr lang="en-US" dirty="0" smtClean="0"/>
              <a:t> (relevant to </a:t>
            </a:r>
            <a:r>
              <a:rPr lang="en-US" dirty="0" smtClean="0">
                <a:solidFill>
                  <a:srgbClr val="0301D8"/>
                </a:solidFill>
              </a:rPr>
              <a:t>Prolog</a:t>
            </a:r>
            <a:r>
              <a:rPr lang="en-US" dirty="0" smtClean="0"/>
              <a:t> programs)</a:t>
            </a:r>
          </a:p>
          <a:p>
            <a:r>
              <a:rPr lang="en-US" dirty="0" smtClean="0"/>
              <a:t> In any language, the </a:t>
            </a:r>
            <a:r>
              <a:rPr lang="en-US" dirty="0" smtClean="0">
                <a:solidFill>
                  <a:srgbClr val="0301D8"/>
                </a:solidFill>
              </a:rPr>
              <a:t>formation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components</a:t>
            </a:r>
            <a:r>
              <a:rPr lang="en-US" dirty="0" smtClean="0"/>
              <a:t> (expressions, statements, etc.), is guided by </a:t>
            </a:r>
            <a:r>
              <a:rPr lang="en-US" dirty="0" smtClean="0">
                <a:solidFill>
                  <a:srgbClr val="0301D8"/>
                </a:solidFill>
              </a:rPr>
              <a:t>syntactic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301D8"/>
                </a:solidFill>
              </a:rPr>
              <a:t>components</a:t>
            </a:r>
            <a:r>
              <a:rPr lang="en-US" dirty="0" smtClean="0"/>
              <a:t> are divided into two parts:</a:t>
            </a:r>
          </a:p>
          <a:p>
            <a:pPr lvl="1"/>
            <a:r>
              <a:rPr lang="en-US" dirty="0" smtClean="0"/>
              <a:t>(A)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components and </a:t>
            </a:r>
          </a:p>
          <a:p>
            <a:pPr lvl="1"/>
            <a:r>
              <a:rPr lang="en-US" dirty="0" smtClean="0"/>
              <a:t>(B)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  <a:r>
              <a:rPr lang="en-US" dirty="0" smtClean="0"/>
              <a:t> components.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599"/>
            <a:ext cx="7924800" cy="361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(a) </a:t>
            </a:r>
            <a:r>
              <a:rPr lang="en-US" b="1" dirty="0" smtClean="0">
                <a:solidFill>
                  <a:srgbClr val="C00000"/>
                </a:solidFill>
              </a:rPr>
              <a:t>Data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Objects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The data objects of any kind is called a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term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0301D8"/>
                </a:solidFill>
              </a:rPr>
              <a:t>Term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Examples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 </a:t>
            </a:r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Denote elements such as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integers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floating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point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atoms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 </a:t>
            </a:r>
            <a:r>
              <a:rPr lang="en-US" b="1" dirty="0" smtClean="0">
                <a:solidFill>
                  <a:srgbClr val="FF0000"/>
                </a:solidFill>
              </a:rPr>
              <a:t>Variables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Denote a </a:t>
            </a:r>
            <a:r>
              <a:rPr lang="en-US" dirty="0" smtClean="0">
                <a:solidFill>
                  <a:srgbClr val="0301D8"/>
                </a:solidFill>
              </a:rPr>
              <a:t>single</a:t>
            </a:r>
            <a:r>
              <a:rPr lang="en-US" dirty="0" smtClean="0"/>
              <a:t> but </a:t>
            </a:r>
            <a:r>
              <a:rPr lang="en-US" dirty="0" smtClean="0">
                <a:solidFill>
                  <a:srgbClr val="0301D8"/>
                </a:solidFill>
              </a:rPr>
              <a:t>unspecified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element</a:t>
            </a:r>
            <a:r>
              <a:rPr lang="en-US" dirty="0" smtClean="0"/>
              <a:t>;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symbols</a:t>
            </a:r>
            <a:r>
              <a:rPr lang="en-US" dirty="0" smtClean="0"/>
              <a:t> for variables </a:t>
            </a:r>
            <a:r>
              <a:rPr lang="en-US" dirty="0" smtClean="0">
                <a:solidFill>
                  <a:srgbClr val="0301D8"/>
                </a:solidFill>
              </a:rPr>
              <a:t>begin</a:t>
            </a:r>
            <a:r>
              <a:rPr lang="en-US" dirty="0" smtClean="0"/>
              <a:t> with an </a:t>
            </a:r>
            <a:r>
              <a:rPr lang="en-US" dirty="0" smtClean="0">
                <a:solidFill>
                  <a:srgbClr val="0301D8"/>
                </a:solidFill>
              </a:rPr>
              <a:t>uppercase</a:t>
            </a:r>
            <a:r>
              <a:rPr lang="en-US" dirty="0" smtClean="0"/>
              <a:t> letter or an </a:t>
            </a:r>
            <a:r>
              <a:rPr lang="en-US" dirty="0" smtClean="0">
                <a:solidFill>
                  <a:srgbClr val="0301D8"/>
                </a:solidFill>
              </a:rPr>
              <a:t>underscore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 </a:t>
            </a:r>
            <a:r>
              <a:rPr lang="en-US" b="1" dirty="0" smtClean="0">
                <a:solidFill>
                  <a:srgbClr val="FF0000"/>
                </a:solidFill>
              </a:rPr>
              <a:t>Compound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terms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Comprise a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0301D8"/>
                </a:solidFill>
              </a:rPr>
              <a:t>functor</a:t>
            </a:r>
            <a:r>
              <a:rPr lang="en-US" dirty="0" smtClean="0"/>
              <a:t> and sequence of one or more compound terms called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arguments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►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Functor</a:t>
            </a:r>
            <a:r>
              <a:rPr lang="en-US" dirty="0" smtClean="0"/>
              <a:t>: is characterized by its </a:t>
            </a:r>
            <a:r>
              <a:rPr lang="en-US" dirty="0" smtClean="0">
                <a:solidFill>
                  <a:srgbClr val="0301D8"/>
                </a:solidFill>
              </a:rPr>
              <a:t>name</a:t>
            </a:r>
            <a:r>
              <a:rPr lang="en-US" dirty="0" smtClean="0"/>
              <a:t> and number of</a:t>
            </a:r>
          </a:p>
          <a:p>
            <a:pPr>
              <a:buNone/>
            </a:pPr>
            <a:r>
              <a:rPr lang="en-US" dirty="0" smtClean="0">
                <a:solidFill>
                  <a:srgbClr val="0301D8"/>
                </a:solidFill>
              </a:rPr>
              <a:t>arguments</a:t>
            </a:r>
            <a:r>
              <a:rPr lang="en-US" dirty="0" smtClean="0"/>
              <a:t>; name is an</a:t>
            </a:r>
            <a:r>
              <a:rPr lang="en-US" b="1" i="1" dirty="0" smtClean="0"/>
              <a:t> atom</a:t>
            </a:r>
            <a:r>
              <a:rPr lang="en-US" dirty="0" smtClean="0"/>
              <a:t>, and number of arguments is</a:t>
            </a:r>
          </a:p>
          <a:p>
            <a:pPr>
              <a:buNone/>
            </a:pPr>
            <a:r>
              <a:rPr lang="en-US" b="1" i="1" dirty="0" err="1" smtClean="0"/>
              <a:t>arity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i="1" dirty="0" smtClean="0"/>
              <a:t>		ƒ/n = ƒ( t1 , t2, . . . </a:t>
            </a:r>
            <a:r>
              <a:rPr lang="en-US" b="1" i="1" dirty="0" err="1" smtClean="0"/>
              <a:t>tn</a:t>
            </a:r>
            <a:r>
              <a:rPr lang="en-US" b="1" i="1" dirty="0" smtClean="0"/>
              <a:t> 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(b) </a:t>
            </a:r>
            <a:r>
              <a:rPr lang="en-US" b="1" dirty="0" smtClean="0">
                <a:solidFill>
                  <a:srgbClr val="C00000"/>
                </a:solidFill>
              </a:rPr>
              <a:t>Simple Data Objects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Atoms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Numbers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Variables</a:t>
            </a:r>
            <a:endParaRPr lang="en-US" dirty="0" smtClean="0">
              <a:solidFill>
                <a:srgbClr val="0301D8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FF0000"/>
                </a:solidFill>
              </a:rPr>
              <a:t>Atoms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‡</a:t>
            </a:r>
            <a:r>
              <a:rPr lang="en-US" dirty="0" smtClean="0"/>
              <a:t> a lower-case letter, possibly followed by other letters of either case, digits, and underscore character. </a:t>
            </a:r>
          </a:p>
          <a:p>
            <a:r>
              <a:rPr lang="en-US" dirty="0" smtClean="0"/>
              <a:t>e.g.      </a:t>
            </a:r>
            <a:r>
              <a:rPr lang="en-US" b="1" dirty="0" smtClean="0"/>
              <a:t>a    </a:t>
            </a:r>
            <a:r>
              <a:rPr lang="en-US" b="1" dirty="0" err="1" smtClean="0"/>
              <a:t>greaterThan</a:t>
            </a:r>
            <a:r>
              <a:rPr lang="en-US" b="1" dirty="0" smtClean="0"/>
              <a:t>      two_B_or_not_2_b</a:t>
            </a:r>
            <a:endParaRPr lang="en-US" dirty="0" smtClean="0"/>
          </a:p>
          <a:p>
            <a:r>
              <a:rPr lang="en-US" b="1" dirty="0" smtClean="0"/>
              <a:t>‡</a:t>
            </a:r>
            <a:r>
              <a:rPr lang="en-US" dirty="0" smtClean="0"/>
              <a:t> a string of special characters such as: + - * / \ = ^ &lt; &gt; : ~ # $ &amp;</a:t>
            </a:r>
          </a:p>
          <a:p>
            <a:r>
              <a:rPr lang="en-US" dirty="0" smtClean="0"/>
              <a:t>e.g.   </a:t>
            </a:r>
            <a:r>
              <a:rPr lang="en-US" b="1" dirty="0" smtClean="0"/>
              <a:t>&lt;&gt;   ##   &amp;&amp;   ::=</a:t>
            </a:r>
            <a:endParaRPr lang="en-US" dirty="0" smtClean="0"/>
          </a:p>
          <a:p>
            <a:r>
              <a:rPr lang="en-US" b="1" dirty="0" smtClean="0"/>
              <a:t>‡</a:t>
            </a:r>
            <a:r>
              <a:rPr lang="en-US" dirty="0" smtClean="0"/>
              <a:t> a</a:t>
            </a:r>
            <a:r>
              <a:rPr lang="en-US" i="1" dirty="0" smtClean="0"/>
              <a:t> string</a:t>
            </a:r>
            <a:r>
              <a:rPr lang="en-US" dirty="0" smtClean="0"/>
              <a:t> of any characters enclosed within single quotes.</a:t>
            </a:r>
          </a:p>
          <a:p>
            <a:r>
              <a:rPr lang="en-US" dirty="0" smtClean="0"/>
              <a:t>e.g.   </a:t>
            </a:r>
            <a:r>
              <a:rPr lang="en-US" b="1" dirty="0" smtClean="0"/>
              <a:t>'ABC‘  '1234‘    'a&lt;&gt;b‘</a:t>
            </a:r>
            <a:endParaRPr lang="en-US" dirty="0" smtClean="0"/>
          </a:p>
          <a:p>
            <a:r>
              <a:rPr lang="en-US" b="1" dirty="0" smtClean="0"/>
              <a:t>‡</a:t>
            </a:r>
            <a:r>
              <a:rPr lang="en-US" dirty="0" smtClean="0"/>
              <a:t> following are also</a:t>
            </a:r>
            <a:r>
              <a:rPr lang="en-US" i="1" dirty="0" smtClean="0"/>
              <a:t> atoms:  </a:t>
            </a:r>
            <a:r>
              <a:rPr lang="en-US" b="1" dirty="0" smtClean="0"/>
              <a:t>!  ;  []  {}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FF0000"/>
                </a:solidFill>
              </a:rPr>
              <a:t>Numbers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‡ applications involving heavy numerical calculations are rarely written in Prolog.</a:t>
            </a:r>
          </a:p>
          <a:p>
            <a:r>
              <a:rPr lang="en-US" dirty="0" smtClean="0"/>
              <a:t>‡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integer</a:t>
            </a:r>
            <a:r>
              <a:rPr lang="en-US" i="1" dirty="0" smtClean="0"/>
              <a:t> </a:t>
            </a:r>
            <a:r>
              <a:rPr lang="en-US" dirty="0" smtClean="0"/>
              <a:t>representation:</a:t>
            </a:r>
            <a:r>
              <a:rPr lang="en-US" b="1" dirty="0" smtClean="0"/>
              <a:t> e.g.</a:t>
            </a:r>
            <a:endParaRPr lang="en-US" dirty="0" smtClean="0"/>
          </a:p>
          <a:p>
            <a:r>
              <a:rPr lang="en-US" b="1" dirty="0" smtClean="0"/>
              <a:t>0   -16  33  +100</a:t>
            </a:r>
            <a:endParaRPr lang="en-US" dirty="0" smtClean="0"/>
          </a:p>
          <a:p>
            <a:r>
              <a:rPr lang="en-US" dirty="0" smtClean="0"/>
              <a:t>‡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real</a:t>
            </a:r>
            <a:r>
              <a:rPr lang="en-US" i="1" dirty="0" smtClean="0"/>
              <a:t> numbers</a:t>
            </a:r>
            <a:endParaRPr lang="en-US" dirty="0" smtClean="0"/>
          </a:p>
          <a:p>
            <a:r>
              <a:rPr lang="en-US" dirty="0" smtClean="0"/>
              <a:t>written in standard or scientific notation, e.g.</a:t>
            </a:r>
          </a:p>
          <a:p>
            <a:r>
              <a:rPr lang="en-US" b="1" dirty="0" smtClean="0"/>
              <a:t>0.5   -3.1416  6.23e+23  11.0e-3  -2.6e-2</a:t>
            </a:r>
            <a:endParaRPr lang="en-US" dirty="0" smtClean="0"/>
          </a:p>
          <a:p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FF0000"/>
                </a:solidFill>
              </a:rPr>
              <a:t>Variables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‡ </a:t>
            </a:r>
            <a:r>
              <a:rPr lang="en-US" dirty="0" smtClean="0">
                <a:solidFill>
                  <a:srgbClr val="0301D8"/>
                </a:solidFill>
              </a:rPr>
              <a:t>begins</a:t>
            </a:r>
            <a:r>
              <a:rPr lang="en-US" dirty="0" smtClean="0"/>
              <a:t> by a </a:t>
            </a:r>
            <a:r>
              <a:rPr lang="en-US" dirty="0" smtClean="0">
                <a:solidFill>
                  <a:srgbClr val="0301D8"/>
                </a:solidFill>
              </a:rPr>
              <a:t>capital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letter</a:t>
            </a:r>
            <a:r>
              <a:rPr lang="en-US" dirty="0" smtClean="0"/>
              <a:t>, possibly followed by other letters of either case, digits, and underscore character.</a:t>
            </a:r>
          </a:p>
          <a:p>
            <a:r>
              <a:rPr lang="en-US" dirty="0" smtClean="0"/>
              <a:t>e.g.  </a:t>
            </a:r>
            <a:r>
              <a:rPr lang="en-US" b="1" dirty="0" smtClean="0"/>
              <a:t> X25    List    </a:t>
            </a:r>
            <a:r>
              <a:rPr lang="en-US" b="1" dirty="0" err="1" smtClean="0"/>
              <a:t>Noun_Phrase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(c) </a:t>
            </a:r>
            <a:r>
              <a:rPr lang="en-US" b="1" dirty="0" smtClean="0">
                <a:solidFill>
                  <a:srgbClr val="C00000"/>
                </a:solidFill>
              </a:rPr>
              <a:t>Structured Data Objects </a:t>
            </a:r>
            <a:r>
              <a:rPr lang="en-US" b="1" dirty="0" smtClean="0"/>
              <a:t>:</a:t>
            </a:r>
            <a:r>
              <a:rPr lang="en-US" i="1" dirty="0" smtClean="0"/>
              <a:t> General Structures , Special Structures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C00000"/>
                </a:solidFill>
              </a:rPr>
              <a:t>General Structures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a structured term is syntactically formed by a </a:t>
            </a:r>
            <a:r>
              <a:rPr lang="en-US" dirty="0" err="1" smtClean="0">
                <a:solidFill>
                  <a:srgbClr val="0301D8"/>
                </a:solidFill>
              </a:rPr>
              <a:t>functor</a:t>
            </a:r>
            <a:r>
              <a:rPr lang="en-US" dirty="0" smtClean="0"/>
              <a:t> and a list of </a:t>
            </a:r>
            <a:r>
              <a:rPr lang="en-US" dirty="0" smtClean="0">
                <a:solidFill>
                  <a:srgbClr val="0301D8"/>
                </a:solidFill>
              </a:rPr>
              <a:t>arguments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301D8"/>
                </a:solidFill>
              </a:rPr>
              <a:t>functor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0301D8"/>
                </a:solidFill>
              </a:rPr>
              <a:t>atom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list of </a:t>
            </a:r>
            <a:r>
              <a:rPr lang="en-US" dirty="0" smtClean="0">
                <a:solidFill>
                  <a:srgbClr val="0301D8"/>
                </a:solidFill>
              </a:rPr>
              <a:t>arguments</a:t>
            </a:r>
            <a:r>
              <a:rPr lang="en-US" dirty="0" smtClean="0"/>
              <a:t> appear between </a:t>
            </a:r>
            <a:r>
              <a:rPr lang="en-US" dirty="0" smtClean="0">
                <a:solidFill>
                  <a:srgbClr val="0301D8"/>
                </a:solidFill>
              </a:rPr>
              <a:t>parentheses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arguments are </a:t>
            </a:r>
            <a:r>
              <a:rPr lang="en-US" dirty="0" smtClean="0">
                <a:solidFill>
                  <a:srgbClr val="0301D8"/>
                </a:solidFill>
              </a:rPr>
              <a:t>separated</a:t>
            </a:r>
            <a:r>
              <a:rPr lang="en-US" dirty="0" smtClean="0"/>
              <a:t> by a </a:t>
            </a:r>
            <a:r>
              <a:rPr lang="en-US" dirty="0" smtClean="0">
                <a:solidFill>
                  <a:srgbClr val="0301D8"/>
                </a:solidFill>
              </a:rPr>
              <a:t>comma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each </a:t>
            </a:r>
            <a:r>
              <a:rPr lang="en-US" dirty="0" smtClean="0">
                <a:solidFill>
                  <a:srgbClr val="0301D8"/>
                </a:solidFill>
              </a:rPr>
              <a:t>argument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301D8"/>
                </a:solidFill>
              </a:rPr>
              <a:t>term</a:t>
            </a:r>
            <a:r>
              <a:rPr lang="en-US" dirty="0" smtClean="0"/>
              <a:t> (i.e., any Prolog data object).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number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arguments</a:t>
            </a:r>
            <a:r>
              <a:rPr lang="en-US" dirty="0" smtClean="0"/>
              <a:t> of a structured term is called its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0301D8"/>
                </a:solidFill>
              </a:rPr>
              <a:t>arity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e.g.   </a:t>
            </a:r>
            <a:r>
              <a:rPr lang="en-US" b="1" dirty="0" err="1" smtClean="0"/>
              <a:t>greaterThan</a:t>
            </a:r>
            <a:r>
              <a:rPr lang="en-US" b="1" dirty="0" smtClean="0"/>
              <a:t>(9, 6)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       f(a, g(b, c), h(d))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       plus(2, 3, 5)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Note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          a </a:t>
            </a:r>
            <a:r>
              <a:rPr lang="en-US" dirty="0" smtClean="0">
                <a:solidFill>
                  <a:srgbClr val="0301D8"/>
                </a:solidFill>
              </a:rPr>
              <a:t>structure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301D8"/>
                </a:solidFill>
              </a:rPr>
              <a:t>Prolog</a:t>
            </a:r>
            <a:r>
              <a:rPr lang="en-US" dirty="0" smtClean="0"/>
              <a:t> is a mechanism for </a:t>
            </a:r>
            <a:r>
              <a:rPr lang="en-US" dirty="0" smtClean="0">
                <a:solidFill>
                  <a:srgbClr val="0301D8"/>
                </a:solidFill>
              </a:rPr>
              <a:t>combining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terms</a:t>
            </a:r>
            <a:r>
              <a:rPr lang="en-US" dirty="0" smtClean="0"/>
              <a:t> together, like integers 2, 3, 5 are combined with the </a:t>
            </a:r>
            <a:r>
              <a:rPr lang="en-US" dirty="0" err="1" smtClean="0"/>
              <a:t>functor</a:t>
            </a:r>
            <a:r>
              <a:rPr lang="en-US" i="1" dirty="0" smtClean="0"/>
              <a:t> plus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◊ </a:t>
            </a:r>
            <a:r>
              <a:rPr lang="en-US" b="1" dirty="0" smtClean="0">
                <a:solidFill>
                  <a:srgbClr val="FF0000"/>
                </a:solidFill>
              </a:rPr>
              <a:t>Special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Structures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301D8"/>
                </a:solidFill>
              </a:rPr>
              <a:t>Prolog</a:t>
            </a:r>
            <a:r>
              <a:rPr lang="en-US" dirty="0" smtClean="0"/>
              <a:t> an </a:t>
            </a:r>
            <a:r>
              <a:rPr lang="en-US" dirty="0" smtClean="0">
                <a:solidFill>
                  <a:srgbClr val="0301D8"/>
                </a:solidFill>
              </a:rPr>
              <a:t>ordered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collection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terms</a:t>
            </a:r>
            <a:r>
              <a:rPr lang="en-US" dirty="0" smtClean="0"/>
              <a:t> is called a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list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Lists are structured terms and Prolog offers a convenient notation to represent them: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smtClean="0">
                <a:solidFill>
                  <a:srgbClr val="0301D8"/>
                </a:solidFill>
              </a:rPr>
              <a:t>Empty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list</a:t>
            </a:r>
            <a:r>
              <a:rPr lang="en-US" dirty="0" smtClean="0"/>
              <a:t> is denoted by the </a:t>
            </a:r>
            <a:r>
              <a:rPr lang="en-US" dirty="0" smtClean="0">
                <a:solidFill>
                  <a:srgbClr val="0301D8"/>
                </a:solidFill>
              </a:rPr>
              <a:t>atom</a:t>
            </a:r>
            <a:r>
              <a:rPr lang="en-US" b="1" dirty="0" smtClean="0">
                <a:solidFill>
                  <a:srgbClr val="0301D8"/>
                </a:solidFill>
              </a:rPr>
              <a:t> [ ]</a:t>
            </a:r>
            <a:r>
              <a:rPr lang="en-US" dirty="0" smtClean="0">
                <a:solidFill>
                  <a:srgbClr val="0301D8"/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 * </a:t>
            </a:r>
            <a:r>
              <a:rPr lang="en-US" dirty="0" smtClean="0">
                <a:solidFill>
                  <a:srgbClr val="0301D8"/>
                </a:solidFill>
              </a:rPr>
              <a:t>Non-empty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list</a:t>
            </a:r>
            <a:r>
              <a:rPr lang="en-US" dirty="0" smtClean="0"/>
              <a:t> carries </a:t>
            </a:r>
            <a:r>
              <a:rPr lang="en-US" dirty="0" smtClean="0">
                <a:solidFill>
                  <a:srgbClr val="0301D8"/>
                </a:solidFill>
              </a:rPr>
              <a:t>element(s</a:t>
            </a:r>
            <a:r>
              <a:rPr lang="en-US" dirty="0" smtClean="0"/>
              <a:t>) between square brackets, </a:t>
            </a:r>
            <a:r>
              <a:rPr lang="en-US" dirty="0" smtClean="0">
                <a:solidFill>
                  <a:srgbClr val="0301D8"/>
                </a:solidFill>
              </a:rPr>
              <a:t>separating</a:t>
            </a:r>
            <a:r>
              <a:rPr lang="en-US" dirty="0" smtClean="0"/>
              <a:t> elements by </a:t>
            </a:r>
            <a:r>
              <a:rPr lang="en-US" dirty="0" smtClean="0">
                <a:solidFill>
                  <a:srgbClr val="0301D8"/>
                </a:solidFill>
              </a:rPr>
              <a:t>comma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e.g.</a:t>
            </a:r>
          </a:p>
          <a:p>
            <a:pPr lvl="1"/>
            <a:r>
              <a:rPr lang="en-US" b="1" dirty="0" smtClean="0"/>
              <a:t>[</a:t>
            </a:r>
            <a:r>
              <a:rPr lang="en-US" b="1" dirty="0" err="1" smtClean="0"/>
              <a:t>bach</a:t>
            </a:r>
            <a:r>
              <a:rPr lang="en-US" b="1" dirty="0" smtClean="0"/>
              <a:t>, bee]</a:t>
            </a:r>
            <a:endParaRPr lang="en-US" dirty="0" smtClean="0"/>
          </a:p>
          <a:p>
            <a:pPr lvl="1"/>
            <a:r>
              <a:rPr lang="en-US" b="1" dirty="0" smtClean="0"/>
              <a:t>[apples, oranges, grapes]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(B) </a:t>
            </a:r>
            <a:r>
              <a:rPr lang="en-US" b="1" dirty="0" smtClean="0">
                <a:solidFill>
                  <a:srgbClr val="FF0000"/>
                </a:solidFill>
              </a:rPr>
              <a:t>Program Components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301D8"/>
                </a:solidFill>
              </a:rPr>
              <a:t>Prolog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program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301D8"/>
                </a:solidFill>
              </a:rPr>
              <a:t>collection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predicates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301D8"/>
                </a:solidFill>
              </a:rPr>
              <a:t>predicate</a:t>
            </a:r>
            <a:r>
              <a:rPr lang="en-US" dirty="0" smtClean="0"/>
              <a:t> establishes a </a:t>
            </a:r>
            <a:r>
              <a:rPr lang="en-US" dirty="0" smtClean="0">
                <a:solidFill>
                  <a:srgbClr val="0301D8"/>
                </a:solidFill>
              </a:rPr>
              <a:t>relationships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0301D8"/>
                </a:solidFill>
              </a:rPr>
              <a:t>objects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(a) Clause, Predicate, Sentence, Subject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Clause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301D8"/>
                </a:solidFill>
              </a:rPr>
              <a:t>collection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grammatically-related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words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Predicate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301D8"/>
                </a:solidFill>
              </a:rPr>
              <a:t>composed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one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more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clauses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Clauses are the building blocks of sentences;</a:t>
            </a:r>
          </a:p>
          <a:p>
            <a:pPr>
              <a:buNone/>
            </a:pPr>
            <a:r>
              <a:rPr lang="en-US" dirty="0" smtClean="0"/>
              <a:t>      every </a:t>
            </a:r>
            <a:r>
              <a:rPr lang="en-US" dirty="0" smtClean="0">
                <a:solidFill>
                  <a:srgbClr val="FF0000"/>
                </a:solidFill>
              </a:rPr>
              <a:t>sentence</a:t>
            </a:r>
            <a:r>
              <a:rPr lang="en-US" dirty="0" smtClean="0"/>
              <a:t> contains </a:t>
            </a:r>
            <a:r>
              <a:rPr lang="en-US" dirty="0" smtClean="0">
                <a:solidFill>
                  <a:srgbClr val="0301D8"/>
                </a:solidFill>
              </a:rPr>
              <a:t>one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more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clauses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A Complete </a:t>
            </a:r>
            <a:r>
              <a:rPr lang="en-US" b="1" dirty="0" smtClean="0">
                <a:solidFill>
                  <a:srgbClr val="FF0000"/>
                </a:solidFill>
              </a:rPr>
              <a:t>Sentence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0301D8"/>
                </a:solidFill>
              </a:rPr>
              <a:t>two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parts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subject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predicate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o </a:t>
            </a:r>
            <a:r>
              <a:rPr lang="en-US" dirty="0" smtClean="0">
                <a:solidFill>
                  <a:srgbClr val="FF0000"/>
                </a:solidFill>
              </a:rPr>
              <a:t>subject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301D8"/>
                </a:solidFill>
              </a:rPr>
              <a:t>what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0301D8"/>
                </a:solidFill>
              </a:rPr>
              <a:t>whom</a:t>
            </a:r>
            <a:r>
              <a:rPr lang="en-US" dirty="0" smtClean="0"/>
              <a:t>) the </a:t>
            </a:r>
            <a:r>
              <a:rPr lang="en-US" dirty="0" smtClean="0">
                <a:solidFill>
                  <a:srgbClr val="0301D8"/>
                </a:solidFill>
              </a:rPr>
              <a:t>sentence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301D8"/>
                </a:solidFill>
              </a:rPr>
              <a:t>about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o </a:t>
            </a:r>
            <a:r>
              <a:rPr lang="en-US" dirty="0" smtClean="0">
                <a:solidFill>
                  <a:srgbClr val="FF0000"/>
                </a:solidFill>
              </a:rPr>
              <a:t>predicate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tells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something</a:t>
            </a:r>
            <a:r>
              <a:rPr lang="en-US" dirty="0" smtClean="0"/>
              <a:t> about the </a:t>
            </a:r>
            <a:r>
              <a:rPr lang="en-US" dirty="0" smtClean="0">
                <a:solidFill>
                  <a:srgbClr val="0301D8"/>
                </a:solidFill>
              </a:rPr>
              <a:t>subject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Example 1 :</a:t>
            </a:r>
          </a:p>
          <a:p>
            <a:pPr>
              <a:buNone/>
            </a:pPr>
            <a:r>
              <a:rPr lang="en-US" b="1" dirty="0" smtClean="0"/>
              <a:t>"cows eat grass"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It is a </a:t>
            </a:r>
            <a:r>
              <a:rPr lang="en-US" dirty="0" smtClean="0">
                <a:solidFill>
                  <a:srgbClr val="0301D8"/>
                </a:solidFill>
              </a:rPr>
              <a:t>clause</a:t>
            </a:r>
            <a:r>
              <a:rPr lang="en-US" dirty="0" smtClean="0"/>
              <a:t>, because it contains:</a:t>
            </a:r>
          </a:p>
          <a:p>
            <a:pPr lvl="1">
              <a:buNone/>
            </a:pPr>
            <a:r>
              <a:rPr lang="en-US" dirty="0" smtClean="0"/>
              <a:t> 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subject</a:t>
            </a:r>
            <a:r>
              <a:rPr lang="en-US" b="1" dirty="0" smtClean="0"/>
              <a:t> "cows“  and;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predicate</a:t>
            </a:r>
            <a:r>
              <a:rPr lang="en-US" b="1" dirty="0" smtClean="0"/>
              <a:t> "eat grass.“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‡</a:t>
            </a:r>
            <a:r>
              <a:rPr lang="en-US" dirty="0" smtClean="0">
                <a:solidFill>
                  <a:srgbClr val="C00000"/>
                </a:solidFill>
              </a:rPr>
              <a:t> Example 2 :</a:t>
            </a:r>
          </a:p>
          <a:p>
            <a:pPr>
              <a:buNone/>
            </a:pPr>
            <a:r>
              <a:rPr lang="en-US" b="1" dirty="0" smtClean="0"/>
              <a:t>"cows eating grass are visible from highway“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This is a complete </a:t>
            </a:r>
            <a:r>
              <a:rPr lang="en-US" dirty="0" smtClean="0">
                <a:solidFill>
                  <a:srgbClr val="0301D8"/>
                </a:solidFill>
              </a:rPr>
              <a:t>sentence</a:t>
            </a:r>
            <a:r>
              <a:rPr lang="en-US" dirty="0" smtClean="0"/>
              <a:t> because;</a:t>
            </a:r>
          </a:p>
          <a:p>
            <a:pPr lvl="1">
              <a:buNone/>
            </a:pP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subject</a:t>
            </a:r>
            <a:r>
              <a:rPr lang="en-US" b="1" dirty="0" smtClean="0"/>
              <a:t> "cows eating grass“  and;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predicate</a:t>
            </a:r>
            <a:r>
              <a:rPr lang="en-US" b="1" dirty="0" smtClean="0"/>
              <a:t> "are visible from the highway“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Makes complete thought.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(b) Predicates &amp; Clause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 Syntactically a </a:t>
            </a:r>
            <a:r>
              <a:rPr lang="en-US" dirty="0" smtClean="0">
                <a:solidFill>
                  <a:srgbClr val="0301D8"/>
                </a:solidFill>
              </a:rPr>
              <a:t>predicate</a:t>
            </a:r>
            <a:r>
              <a:rPr lang="en-US" dirty="0" smtClean="0"/>
              <a:t> is composed of </a:t>
            </a:r>
            <a:r>
              <a:rPr lang="en-US" dirty="0" smtClean="0">
                <a:solidFill>
                  <a:srgbClr val="0301D8"/>
                </a:solidFill>
              </a:rPr>
              <a:t>one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more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clauses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general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form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301D8"/>
                </a:solidFill>
              </a:rPr>
              <a:t>clauses</a:t>
            </a:r>
            <a:r>
              <a:rPr lang="en-US" dirty="0" smtClean="0"/>
              <a:t> is</a:t>
            </a:r>
          </a:p>
          <a:p>
            <a:pPr>
              <a:buNone/>
            </a:pPr>
            <a:r>
              <a:rPr lang="en-US" b="1" dirty="0" smtClean="0"/>
              <a:t>        &lt;left-hand-side&gt; :- &lt;right-hand-side&gt;.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0301D8"/>
                </a:solidFill>
              </a:rPr>
              <a:t>LHS</a:t>
            </a:r>
            <a:r>
              <a:rPr lang="en-US" dirty="0" smtClean="0"/>
              <a:t>  is a single goal called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0301D8"/>
                </a:solidFill>
              </a:rPr>
              <a:t>goal</a:t>
            </a:r>
            <a:r>
              <a:rPr lang="en-US" i="1" dirty="0" smtClean="0"/>
              <a:t>"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RHS</a:t>
            </a:r>
            <a:r>
              <a:rPr lang="en-US" dirty="0" smtClean="0"/>
              <a:t> is composed of one or more goals, separated by commas, called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0301D8"/>
                </a:solidFill>
              </a:rPr>
              <a:t>sub-goals</a:t>
            </a:r>
            <a:r>
              <a:rPr lang="en-US" dirty="0" smtClean="0"/>
              <a:t>" of the goal on left-hand side.</a:t>
            </a:r>
          </a:p>
          <a:p>
            <a:r>
              <a:rPr lang="en-US" dirty="0" smtClean="0"/>
              <a:t>The symbol</a:t>
            </a:r>
            <a:r>
              <a:rPr lang="en-US" b="1" dirty="0" smtClean="0"/>
              <a:t> " </a:t>
            </a:r>
            <a:r>
              <a:rPr lang="en-US" b="1" dirty="0" smtClean="0">
                <a:solidFill>
                  <a:srgbClr val="0301D8"/>
                </a:solidFill>
              </a:rPr>
              <a:t>:-</a:t>
            </a:r>
            <a:r>
              <a:rPr lang="en-US" dirty="0" smtClean="0"/>
              <a:t> " is pronounced as "it is the case" or "</a:t>
            </a:r>
            <a:r>
              <a:rPr lang="en-US" dirty="0" smtClean="0">
                <a:solidFill>
                  <a:srgbClr val="0301D8"/>
                </a:solidFill>
              </a:rPr>
              <a:t>such that</a:t>
            </a:r>
            <a:r>
              <a:rPr lang="en-US" dirty="0" smtClean="0"/>
              <a:t>"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57" y="914400"/>
            <a:ext cx="825688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■ </a:t>
            </a:r>
            <a:r>
              <a:rPr lang="en-US" b="1" dirty="0" smtClean="0">
                <a:solidFill>
                  <a:srgbClr val="C00000"/>
                </a:solidFill>
              </a:rPr>
              <a:t>Data</a:t>
            </a:r>
            <a:r>
              <a:rPr lang="en-US" dirty="0" smtClean="0"/>
              <a:t> is viewed as </a:t>
            </a:r>
            <a:r>
              <a:rPr lang="en-US" dirty="0" smtClean="0">
                <a:solidFill>
                  <a:srgbClr val="0301D8"/>
                </a:solidFill>
              </a:rPr>
              <a:t>collection</a:t>
            </a:r>
            <a:r>
              <a:rPr lang="en-US" dirty="0" smtClean="0"/>
              <a:t> of </a:t>
            </a:r>
            <a:r>
              <a:rPr lang="en-US" i="1" dirty="0" smtClean="0">
                <a:solidFill>
                  <a:schemeClr val="accent1"/>
                </a:solidFill>
              </a:rPr>
              <a:t>disconnected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facts</a:t>
            </a:r>
          </a:p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 : </a:t>
            </a:r>
            <a:r>
              <a:rPr lang="en-US" i="1" dirty="0" smtClean="0"/>
              <a:t>It is </a:t>
            </a:r>
            <a:r>
              <a:rPr lang="en-US" i="1" dirty="0" smtClean="0">
                <a:solidFill>
                  <a:srgbClr val="FF0000"/>
                </a:solidFill>
              </a:rPr>
              <a:t>raining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b="1" dirty="0" smtClean="0"/>
              <a:t>■ </a:t>
            </a:r>
            <a:r>
              <a:rPr lang="en-US" b="1" dirty="0" smtClean="0">
                <a:solidFill>
                  <a:srgbClr val="C00000"/>
                </a:solidFill>
              </a:rPr>
              <a:t>Information</a:t>
            </a:r>
            <a:r>
              <a:rPr lang="en-US" b="1" dirty="0" smtClean="0"/>
              <a:t> </a:t>
            </a:r>
            <a:r>
              <a:rPr lang="en-US" dirty="0" smtClean="0"/>
              <a:t>emerges when </a:t>
            </a:r>
            <a:r>
              <a:rPr lang="en-US" i="1" dirty="0" smtClean="0">
                <a:solidFill>
                  <a:srgbClr val="0301D8"/>
                </a:solidFill>
              </a:rPr>
              <a:t>relationships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among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facts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chemeClr val="accent1"/>
                </a:solidFill>
              </a:rPr>
              <a:t>established</a:t>
            </a:r>
            <a:r>
              <a:rPr lang="en-US" dirty="0" smtClean="0"/>
              <a:t> and understood; Provides </a:t>
            </a:r>
            <a:r>
              <a:rPr lang="en-US" dirty="0" smtClean="0">
                <a:solidFill>
                  <a:schemeClr val="accent1"/>
                </a:solidFill>
              </a:rPr>
              <a:t>answers</a:t>
            </a:r>
            <a:r>
              <a:rPr lang="en-US" dirty="0" smtClean="0"/>
              <a:t> to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FF0000"/>
                </a:solidFill>
              </a:rPr>
              <a:t>who</a:t>
            </a:r>
            <a:r>
              <a:rPr lang="en-US" i="1" dirty="0" smtClean="0"/>
              <a:t>", "</a:t>
            </a:r>
            <a:r>
              <a:rPr lang="en-US" i="1" dirty="0" smtClean="0">
                <a:solidFill>
                  <a:srgbClr val="FF0000"/>
                </a:solidFill>
              </a:rPr>
              <a:t>what</a:t>
            </a:r>
            <a:r>
              <a:rPr lang="en-US" i="1" dirty="0" smtClean="0"/>
              <a:t>", "</a:t>
            </a:r>
            <a:r>
              <a:rPr lang="en-US" i="1" dirty="0" smtClean="0">
                <a:solidFill>
                  <a:srgbClr val="FF0000"/>
                </a:solidFill>
              </a:rPr>
              <a:t>where</a:t>
            </a:r>
            <a:r>
              <a:rPr lang="en-US" i="1" dirty="0" smtClean="0"/>
              <a:t>", and "</a:t>
            </a:r>
            <a:r>
              <a:rPr lang="en-US" i="1" dirty="0" smtClean="0">
                <a:solidFill>
                  <a:srgbClr val="FF0000"/>
                </a:solidFill>
              </a:rPr>
              <a:t>when</a:t>
            </a:r>
            <a:r>
              <a:rPr lang="en-US" i="1" dirty="0" smtClean="0"/>
              <a:t>"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 : </a:t>
            </a:r>
            <a:r>
              <a:rPr lang="en-US" i="1" dirty="0" smtClean="0"/>
              <a:t>The </a:t>
            </a:r>
            <a:r>
              <a:rPr lang="en-US" i="1" dirty="0" smtClean="0">
                <a:solidFill>
                  <a:srgbClr val="0301D8"/>
                </a:solidFill>
              </a:rPr>
              <a:t>temperature</a:t>
            </a:r>
            <a:r>
              <a:rPr lang="en-US" i="1" dirty="0" smtClean="0"/>
              <a:t> dropped </a:t>
            </a:r>
            <a:r>
              <a:rPr lang="en-US" i="1" dirty="0" smtClean="0">
                <a:solidFill>
                  <a:srgbClr val="0301D8"/>
                </a:solidFill>
              </a:rPr>
              <a:t>15</a:t>
            </a:r>
            <a:r>
              <a:rPr lang="en-US" i="1" dirty="0" smtClean="0"/>
              <a:t> degrees and then it started </a:t>
            </a:r>
            <a:r>
              <a:rPr lang="en-US" i="1" dirty="0" smtClean="0">
                <a:solidFill>
                  <a:srgbClr val="FF0000"/>
                </a:solidFill>
              </a:rPr>
              <a:t>raining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b="1" dirty="0" smtClean="0"/>
              <a:t>■ </a:t>
            </a:r>
            <a:r>
              <a:rPr lang="en-US" b="1" dirty="0" smtClean="0">
                <a:solidFill>
                  <a:srgbClr val="C00000"/>
                </a:solidFill>
              </a:rPr>
              <a:t>Knowledge</a:t>
            </a:r>
            <a:r>
              <a:rPr lang="en-US" b="1" dirty="0" smtClean="0"/>
              <a:t> </a:t>
            </a:r>
            <a:r>
              <a:rPr lang="en-US" dirty="0" smtClean="0"/>
              <a:t>emerges when </a:t>
            </a:r>
            <a:r>
              <a:rPr lang="en-US" i="1" dirty="0" smtClean="0">
                <a:solidFill>
                  <a:srgbClr val="0301D8"/>
                </a:solidFill>
              </a:rPr>
              <a:t>relationships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among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patterns</a:t>
            </a:r>
            <a:r>
              <a:rPr lang="en-US" i="1" dirty="0" smtClean="0"/>
              <a:t>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chemeClr val="accent1"/>
                </a:solidFill>
              </a:rPr>
              <a:t>identified</a:t>
            </a:r>
            <a:r>
              <a:rPr lang="en-US" dirty="0" smtClean="0"/>
              <a:t> and understood; Provides answers as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FF0000"/>
                </a:solidFill>
              </a:rPr>
              <a:t>how</a:t>
            </a:r>
            <a:r>
              <a:rPr lang="en-US" i="1" dirty="0" smtClean="0"/>
              <a:t>"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b="1" i="1" dirty="0" smtClean="0"/>
              <a:t>Example</a:t>
            </a:r>
            <a:r>
              <a:rPr lang="en-US" i="1" dirty="0" smtClean="0"/>
              <a:t> : If the </a:t>
            </a:r>
            <a:r>
              <a:rPr lang="en-US" i="1" dirty="0" smtClean="0">
                <a:solidFill>
                  <a:srgbClr val="0301D8"/>
                </a:solidFill>
              </a:rPr>
              <a:t>humidity</a:t>
            </a:r>
            <a:r>
              <a:rPr lang="en-US" i="1" dirty="0" smtClean="0"/>
              <a:t> is very </a:t>
            </a:r>
            <a:r>
              <a:rPr lang="en-US" i="1" dirty="0" smtClean="0">
                <a:solidFill>
                  <a:srgbClr val="0301D8"/>
                </a:solidFill>
              </a:rPr>
              <a:t>high</a:t>
            </a:r>
            <a:r>
              <a:rPr lang="en-US" i="1" dirty="0" smtClean="0"/>
              <a:t> and the </a:t>
            </a:r>
            <a:r>
              <a:rPr lang="en-US" i="1" dirty="0" smtClean="0">
                <a:solidFill>
                  <a:srgbClr val="0301D8"/>
                </a:solidFill>
              </a:rPr>
              <a:t>temperature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drops</a:t>
            </a:r>
            <a:r>
              <a:rPr lang="en-US" i="1" dirty="0" smtClean="0"/>
              <a:t> substantially, then </a:t>
            </a:r>
            <a:r>
              <a:rPr lang="en-US" i="1" dirty="0" smtClean="0">
                <a:solidFill>
                  <a:srgbClr val="0301D8"/>
                </a:solidFill>
              </a:rPr>
              <a:t>atmospheres</a:t>
            </a:r>
            <a:r>
              <a:rPr lang="en-US" i="1" dirty="0" smtClean="0"/>
              <a:t> is </a:t>
            </a:r>
            <a:r>
              <a:rPr lang="en-US" i="1" dirty="0" smtClean="0">
                <a:solidFill>
                  <a:schemeClr val="accent1"/>
                </a:solidFill>
              </a:rPr>
              <a:t>unlikely</a:t>
            </a:r>
            <a:r>
              <a:rPr lang="en-US" i="1" dirty="0" smtClean="0"/>
              <a:t> to </a:t>
            </a:r>
            <a:r>
              <a:rPr lang="en-US" i="1" dirty="0" smtClean="0">
                <a:solidFill>
                  <a:srgbClr val="0301D8"/>
                </a:solidFill>
              </a:rPr>
              <a:t>hold</a:t>
            </a:r>
            <a:r>
              <a:rPr lang="en-US" i="1" dirty="0" smtClean="0"/>
              <a:t> the </a:t>
            </a:r>
            <a:r>
              <a:rPr lang="en-US" i="1" dirty="0" smtClean="0">
                <a:solidFill>
                  <a:srgbClr val="0301D8"/>
                </a:solidFill>
              </a:rPr>
              <a:t>moisture</a:t>
            </a:r>
            <a:r>
              <a:rPr lang="en-US" i="1" dirty="0" smtClean="0"/>
              <a:t>, so it </a:t>
            </a:r>
            <a:r>
              <a:rPr lang="en-US" i="1" dirty="0" smtClean="0">
                <a:solidFill>
                  <a:srgbClr val="FF0000"/>
                </a:solidFill>
              </a:rPr>
              <a:t>rains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29637"/>
            <a:ext cx="8077200" cy="59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(c) </a:t>
            </a:r>
            <a:r>
              <a:rPr lang="en-US" b="1" dirty="0" smtClean="0">
                <a:solidFill>
                  <a:srgbClr val="C00000"/>
                </a:solidFill>
              </a:rPr>
              <a:t>Unit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Clause</a:t>
            </a:r>
            <a:r>
              <a:rPr lang="en-US" b="1" dirty="0" smtClean="0"/>
              <a:t> -</a:t>
            </a:r>
            <a:r>
              <a:rPr lang="en-US" dirty="0" smtClean="0"/>
              <a:t>  or  </a:t>
            </a:r>
            <a:r>
              <a:rPr lang="en-US" dirty="0" smtClean="0">
                <a:solidFill>
                  <a:srgbClr val="FF0000"/>
                </a:solidFill>
              </a:rPr>
              <a:t>Fact</a:t>
            </a:r>
          </a:p>
          <a:p>
            <a:pPr>
              <a:buNone/>
            </a:pPr>
            <a:r>
              <a:rPr lang="en-US" dirty="0" smtClean="0"/>
              <a:t> Unlike the previous example of conditional truth, one often encounters unconditional relationships that hold.</a:t>
            </a:r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Prolog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clauses</a:t>
            </a:r>
            <a:r>
              <a:rPr lang="en-US" dirty="0" smtClean="0"/>
              <a:t> that are </a:t>
            </a:r>
            <a:r>
              <a:rPr lang="en-US" dirty="0" smtClean="0">
                <a:solidFill>
                  <a:srgbClr val="0301D8"/>
                </a:solidFill>
              </a:rPr>
              <a:t>unconditionally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true</a:t>
            </a:r>
            <a:r>
              <a:rPr lang="en-US" dirty="0" smtClean="0"/>
              <a:t> are called </a:t>
            </a:r>
            <a:r>
              <a:rPr lang="en-US" i="1" dirty="0" smtClean="0">
                <a:solidFill>
                  <a:srgbClr val="FF0000"/>
                </a:solidFill>
              </a:rPr>
              <a:t>unit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clause</a:t>
            </a:r>
            <a:r>
              <a:rPr lang="en-US" dirty="0" smtClean="0"/>
              <a:t> or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fact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b="1" dirty="0" smtClean="0"/>
              <a:t>‡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Unconditionally relationships say</a:t>
            </a:r>
          </a:p>
          <a:p>
            <a:pPr>
              <a:buNone/>
            </a:pPr>
            <a:r>
              <a:rPr lang="en-US" b="1" dirty="0" smtClean="0"/>
              <a:t>         </a:t>
            </a:r>
            <a:r>
              <a:rPr lang="en-US" b="1" dirty="0" smtClean="0">
                <a:solidFill>
                  <a:srgbClr val="0301D8"/>
                </a:solidFill>
              </a:rPr>
              <a:t>'X' is the father of 'Y</a:t>
            </a:r>
            <a:r>
              <a:rPr lang="en-US" b="1" dirty="0" smtClean="0"/>
              <a:t>‘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is unconditionally true.</a:t>
            </a:r>
          </a:p>
          <a:p>
            <a:pPr>
              <a:buNone/>
            </a:pPr>
            <a:r>
              <a:rPr lang="en-US" dirty="0" smtClean="0"/>
              <a:t>This relationship as a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Prolog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clause</a:t>
            </a:r>
            <a:r>
              <a:rPr lang="en-US" dirty="0" smtClean="0"/>
              <a:t> is</a:t>
            </a:r>
          </a:p>
          <a:p>
            <a:pPr>
              <a:buNone/>
            </a:pPr>
            <a:r>
              <a:rPr lang="en-US" b="1" dirty="0" smtClean="0"/>
              <a:t>         </a:t>
            </a:r>
            <a:r>
              <a:rPr lang="en-US" b="1" dirty="0" smtClean="0">
                <a:solidFill>
                  <a:srgbClr val="0301D8"/>
                </a:solidFill>
              </a:rPr>
              <a:t>father(X, Y) :-  true</a:t>
            </a:r>
            <a:r>
              <a:rPr lang="en-US" dirty="0" smtClean="0">
                <a:solidFill>
                  <a:srgbClr val="0301D8"/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Interpreted as </a:t>
            </a:r>
            <a:r>
              <a:rPr lang="en-US" dirty="0" smtClean="0">
                <a:solidFill>
                  <a:srgbClr val="FF0000"/>
                </a:solidFill>
              </a:rPr>
              <a:t>relationship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father</a:t>
            </a:r>
            <a:r>
              <a:rPr lang="en-US" dirty="0" smtClean="0"/>
              <a:t> between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and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; or simply stated as</a:t>
            </a:r>
            <a:r>
              <a:rPr lang="en-US" b="1" dirty="0" smtClean="0"/>
              <a:t> X</a:t>
            </a:r>
            <a:r>
              <a:rPr lang="en-US" dirty="0" smtClean="0"/>
              <a:t> is father of</a:t>
            </a:r>
            <a:r>
              <a:rPr lang="en-US" b="1" dirty="0" smtClean="0"/>
              <a:t> Y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Goal true is built-in in Prolog and always holds.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Prolog</a:t>
            </a:r>
            <a:r>
              <a:rPr lang="en-US" dirty="0" smtClean="0"/>
              <a:t> offers a </a:t>
            </a:r>
            <a:r>
              <a:rPr lang="en-US" dirty="0" smtClean="0">
                <a:solidFill>
                  <a:srgbClr val="FF0000"/>
                </a:solidFill>
              </a:rPr>
              <a:t>simpler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syntax</a:t>
            </a:r>
            <a:r>
              <a:rPr lang="en-US" dirty="0" smtClean="0"/>
              <a:t> to express </a:t>
            </a:r>
            <a:r>
              <a:rPr lang="en-US" dirty="0" smtClean="0">
                <a:solidFill>
                  <a:srgbClr val="FF0000"/>
                </a:solidFill>
              </a:rPr>
              <a:t>unit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clause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fact</a:t>
            </a:r>
          </a:p>
          <a:p>
            <a:pPr lvl="1">
              <a:buNone/>
            </a:pPr>
            <a:r>
              <a:rPr lang="en-US" b="1" dirty="0" smtClean="0"/>
              <a:t>            </a:t>
            </a:r>
            <a:r>
              <a:rPr lang="en-US" b="1" dirty="0" smtClean="0">
                <a:solidFill>
                  <a:srgbClr val="0301D8"/>
                </a:solidFill>
              </a:rPr>
              <a:t>father(X, Y)</a:t>
            </a:r>
          </a:p>
          <a:p>
            <a:r>
              <a:rPr lang="en-US" sz="2800" dirty="0" smtClean="0"/>
              <a:t>i.e.  the</a:t>
            </a:r>
            <a:r>
              <a:rPr lang="en-US" sz="2000" dirty="0" smtClean="0"/>
              <a:t> "</a:t>
            </a:r>
            <a:r>
              <a:rPr lang="en-US" sz="2000" b="1" dirty="0" smtClean="0"/>
              <a:t> :- true</a:t>
            </a:r>
            <a:r>
              <a:rPr lang="en-US" sz="2000" dirty="0" smtClean="0"/>
              <a:t> "</a:t>
            </a:r>
            <a:r>
              <a:rPr lang="en-US" sz="2800" dirty="0" smtClean="0"/>
              <a:t> part is simply omitted.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(d) </a:t>
            </a:r>
            <a:r>
              <a:rPr lang="en-US" b="1" dirty="0" smtClean="0">
                <a:solidFill>
                  <a:srgbClr val="C00000"/>
                </a:solidFill>
              </a:rPr>
              <a:t>Queries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 In </a:t>
            </a:r>
            <a:r>
              <a:rPr lang="en-US" dirty="0" smtClean="0">
                <a:solidFill>
                  <a:srgbClr val="0301D8"/>
                </a:solidFill>
              </a:rPr>
              <a:t>Prolog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queries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301D8"/>
                </a:solidFill>
              </a:rPr>
              <a:t>statements</a:t>
            </a:r>
            <a:r>
              <a:rPr lang="en-US" dirty="0" smtClean="0"/>
              <a:t> called </a:t>
            </a:r>
            <a:r>
              <a:rPr lang="en-US" b="1" dirty="0" smtClean="0">
                <a:solidFill>
                  <a:srgbClr val="0301D8"/>
                </a:solidFill>
              </a:rPr>
              <a:t>directive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special case of directives, are called queries.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Syntactically, </a:t>
            </a:r>
            <a:r>
              <a:rPr lang="en-US" dirty="0" smtClean="0">
                <a:solidFill>
                  <a:srgbClr val="0301D8"/>
                </a:solidFill>
              </a:rPr>
              <a:t>directives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301D8"/>
                </a:solidFill>
              </a:rPr>
              <a:t>clauses</a:t>
            </a:r>
            <a:r>
              <a:rPr lang="en-US" dirty="0" smtClean="0"/>
              <a:t> with an </a:t>
            </a:r>
            <a:r>
              <a:rPr lang="en-US" dirty="0" smtClean="0">
                <a:solidFill>
                  <a:srgbClr val="0301D8"/>
                </a:solidFill>
              </a:rPr>
              <a:t>empty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left-hand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side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</a:t>
            </a:r>
            <a:r>
              <a:rPr lang="en-US" dirty="0" smtClean="0"/>
              <a:t> :</a:t>
            </a: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301D8"/>
                </a:solidFill>
              </a:rPr>
              <a:t>? - grandparent(Q, Z).</a:t>
            </a:r>
            <a:endParaRPr lang="en-US" dirty="0" smtClean="0">
              <a:solidFill>
                <a:srgbClr val="0301D8"/>
              </a:solidFill>
            </a:endParaRPr>
          </a:p>
          <a:p>
            <a:r>
              <a:rPr lang="en-US" dirty="0" smtClean="0"/>
              <a:t>This query</a:t>
            </a:r>
            <a:r>
              <a:rPr lang="en-US" b="1" dirty="0" smtClean="0"/>
              <a:t> Q</a:t>
            </a:r>
            <a:r>
              <a:rPr lang="en-US" dirty="0" smtClean="0"/>
              <a:t> is interpreted as :</a:t>
            </a:r>
          </a:p>
          <a:p>
            <a:pPr>
              <a:buNone/>
            </a:pPr>
            <a:r>
              <a:rPr lang="en-US" b="1" dirty="0" smtClean="0"/>
              <a:t>                 Who is a grandparent of Z ?</a:t>
            </a:r>
            <a:endParaRPr lang="en-US" dirty="0" smtClean="0"/>
          </a:p>
          <a:p>
            <a:r>
              <a:rPr lang="en-US" dirty="0" smtClean="0"/>
              <a:t>By issuing queries</a:t>
            </a:r>
            <a:r>
              <a:rPr lang="en-US" b="1" dirty="0" smtClean="0"/>
              <a:t> Q</a:t>
            </a:r>
            <a:r>
              <a:rPr lang="en-US" dirty="0" smtClean="0"/>
              <a:t>, Prolog tries to establish the validity of specific relationships.</a:t>
            </a:r>
          </a:p>
          <a:p>
            <a:r>
              <a:rPr lang="en-US" dirty="0" smtClean="0"/>
              <a:t> The answer from previous slides is</a:t>
            </a:r>
            <a:r>
              <a:rPr lang="en-US" b="1" dirty="0" smtClean="0"/>
              <a:t> (X is grand parent of Z)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301D8"/>
                </a:solidFill>
              </a:rPr>
              <a:t>result</a:t>
            </a:r>
            <a:r>
              <a:rPr lang="en-US" dirty="0" smtClean="0"/>
              <a:t> of executing a </a:t>
            </a:r>
            <a:r>
              <a:rPr lang="en-US" dirty="0" smtClean="0">
                <a:solidFill>
                  <a:srgbClr val="0301D8"/>
                </a:solidFill>
              </a:rPr>
              <a:t>query</a:t>
            </a:r>
            <a:r>
              <a:rPr lang="en-US" dirty="0" smtClean="0"/>
              <a:t> is either </a:t>
            </a:r>
            <a:r>
              <a:rPr lang="en-US" dirty="0" smtClean="0">
                <a:solidFill>
                  <a:srgbClr val="0301D8"/>
                </a:solidFill>
              </a:rPr>
              <a:t>success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01D8"/>
                </a:solidFill>
              </a:rPr>
              <a:t>failure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Success</a:t>
            </a:r>
            <a:r>
              <a:rPr lang="en-US" dirty="0" smtClean="0"/>
              <a:t>, means the </a:t>
            </a:r>
            <a:r>
              <a:rPr lang="en-US" dirty="0" smtClean="0">
                <a:solidFill>
                  <a:srgbClr val="0301D8"/>
                </a:solidFill>
              </a:rPr>
              <a:t>goals</a:t>
            </a:r>
            <a:r>
              <a:rPr lang="en-US" dirty="0" smtClean="0"/>
              <a:t> specified in the query </a:t>
            </a:r>
            <a:r>
              <a:rPr lang="en-US" dirty="0" smtClean="0">
                <a:solidFill>
                  <a:srgbClr val="0301D8"/>
                </a:solidFill>
              </a:rPr>
              <a:t>holds</a:t>
            </a:r>
            <a:r>
              <a:rPr lang="en-US" dirty="0" smtClean="0"/>
              <a:t> according to the </a:t>
            </a:r>
            <a:r>
              <a:rPr lang="en-US" dirty="0" smtClean="0">
                <a:solidFill>
                  <a:srgbClr val="0301D8"/>
                </a:solidFill>
              </a:rPr>
              <a:t>facts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of the program.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Failure</a:t>
            </a:r>
            <a:r>
              <a:rPr lang="en-US" dirty="0" smtClean="0"/>
              <a:t>, means the </a:t>
            </a:r>
            <a:r>
              <a:rPr lang="en-US" dirty="0" smtClean="0">
                <a:solidFill>
                  <a:srgbClr val="0301D8"/>
                </a:solidFill>
              </a:rPr>
              <a:t>goals</a:t>
            </a:r>
            <a:r>
              <a:rPr lang="en-US" dirty="0" smtClean="0"/>
              <a:t> specified in the query does </a:t>
            </a:r>
            <a:r>
              <a:rPr lang="en-US" dirty="0" smtClean="0">
                <a:solidFill>
                  <a:srgbClr val="0301D8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hold</a:t>
            </a:r>
            <a:r>
              <a:rPr lang="en-US" dirty="0" smtClean="0"/>
              <a:t> according to the </a:t>
            </a:r>
            <a:r>
              <a:rPr lang="en-US" dirty="0" smtClean="0">
                <a:solidFill>
                  <a:srgbClr val="0301D8"/>
                </a:solidFill>
              </a:rPr>
              <a:t>facts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of the program.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3.3 </a:t>
            </a:r>
            <a:r>
              <a:rPr lang="en-US" sz="4000" b="1" dirty="0" smtClean="0">
                <a:solidFill>
                  <a:srgbClr val="C00000"/>
                </a:solidFill>
              </a:rPr>
              <a:t>Forward</a:t>
            </a:r>
            <a:r>
              <a:rPr lang="en-US" sz="4000" b="1" dirty="0" smtClean="0"/>
              <a:t> versus </a:t>
            </a:r>
            <a:r>
              <a:rPr lang="en-US" sz="4000" b="1" dirty="0" smtClean="0">
                <a:solidFill>
                  <a:srgbClr val="C00000"/>
                </a:solidFill>
              </a:rPr>
              <a:t>Backward</a:t>
            </a:r>
            <a:r>
              <a:rPr lang="en-US" sz="4000" b="1" dirty="0" smtClean="0"/>
              <a:t> Reasoning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Rule-Based</a:t>
            </a:r>
            <a:r>
              <a:rPr lang="en-US" dirty="0" smtClean="0"/>
              <a:t> system architecture consists</a:t>
            </a:r>
            <a:r>
              <a:rPr lang="en-US" i="1" dirty="0" smtClean="0"/>
              <a:t> a set of </a:t>
            </a:r>
            <a:r>
              <a:rPr lang="en-US" i="1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,</a:t>
            </a:r>
            <a:r>
              <a:rPr lang="en-US" i="1" dirty="0" smtClean="0"/>
              <a:t> a set of </a:t>
            </a:r>
            <a:r>
              <a:rPr lang="en-US" i="1" dirty="0" smtClean="0">
                <a:solidFill>
                  <a:srgbClr val="0301D8"/>
                </a:solidFill>
              </a:rPr>
              <a:t>facts</a:t>
            </a:r>
            <a:r>
              <a:rPr lang="en-US" dirty="0" smtClean="0"/>
              <a:t>, and an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inference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engine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need is to find what </a:t>
            </a:r>
            <a:r>
              <a:rPr lang="en-US" dirty="0" smtClean="0">
                <a:solidFill>
                  <a:srgbClr val="0301D8"/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facts</a:t>
            </a:r>
            <a:r>
              <a:rPr lang="en-US" dirty="0" smtClean="0"/>
              <a:t> can be </a:t>
            </a:r>
            <a:r>
              <a:rPr lang="en-US" dirty="0" smtClean="0">
                <a:solidFill>
                  <a:srgbClr val="0301D8"/>
                </a:solidFill>
              </a:rPr>
              <a:t>derived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a set of rules, there are essentially </a:t>
            </a:r>
            <a:r>
              <a:rPr lang="en-US" dirty="0" smtClean="0">
                <a:solidFill>
                  <a:srgbClr val="0301D8"/>
                </a:solidFill>
              </a:rPr>
              <a:t>two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ways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301D8"/>
                </a:solidFill>
              </a:rPr>
              <a:t>generate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knowledge</a:t>
            </a:r>
            <a:r>
              <a:rPr lang="en-US" dirty="0" smtClean="0"/>
              <a:t>: one, forward chaining and the other, backward chaining.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■ </a:t>
            </a:r>
            <a:r>
              <a:rPr lang="en-US" b="1" dirty="0" smtClean="0">
                <a:solidFill>
                  <a:srgbClr val="C00000"/>
                </a:solidFill>
              </a:rPr>
              <a:t>Forward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chaining</a:t>
            </a:r>
            <a:r>
              <a:rPr lang="en-US" dirty="0" smtClean="0"/>
              <a:t> : also called </a:t>
            </a:r>
            <a:r>
              <a:rPr lang="en-US" dirty="0" smtClean="0">
                <a:solidFill>
                  <a:srgbClr val="0301D8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driven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It </a:t>
            </a:r>
            <a:r>
              <a:rPr lang="en-US" dirty="0" smtClean="0">
                <a:solidFill>
                  <a:srgbClr val="0301D8"/>
                </a:solidFill>
              </a:rPr>
              <a:t>starts</a:t>
            </a:r>
            <a:r>
              <a:rPr lang="en-US" dirty="0" smtClean="0"/>
              <a:t> with the </a:t>
            </a:r>
            <a:r>
              <a:rPr lang="en-US" dirty="0" smtClean="0">
                <a:solidFill>
                  <a:srgbClr val="0301D8"/>
                </a:solidFill>
              </a:rPr>
              <a:t>facts</a:t>
            </a:r>
            <a:r>
              <a:rPr lang="en-US" dirty="0" smtClean="0"/>
              <a:t>, and sees what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apply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■ </a:t>
            </a:r>
            <a:r>
              <a:rPr lang="en-US" b="1" dirty="0" smtClean="0">
                <a:solidFill>
                  <a:srgbClr val="C00000"/>
                </a:solidFill>
              </a:rPr>
              <a:t>Backward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chaining</a:t>
            </a:r>
            <a:r>
              <a:rPr lang="en-US" dirty="0" smtClean="0"/>
              <a:t> : also called </a:t>
            </a:r>
            <a:r>
              <a:rPr lang="en-US" dirty="0" smtClean="0">
                <a:solidFill>
                  <a:srgbClr val="0301D8"/>
                </a:solidFill>
              </a:rPr>
              <a:t>goal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driven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It </a:t>
            </a:r>
            <a:r>
              <a:rPr lang="en-US" dirty="0" smtClean="0">
                <a:solidFill>
                  <a:srgbClr val="0301D8"/>
                </a:solidFill>
              </a:rPr>
              <a:t>starts</a:t>
            </a:r>
            <a:r>
              <a:rPr lang="en-US" dirty="0" smtClean="0"/>
              <a:t> with something to find out (</a:t>
            </a:r>
            <a:r>
              <a:rPr lang="en-US" dirty="0" smtClean="0">
                <a:solidFill>
                  <a:srgbClr val="0301D8"/>
                </a:solidFill>
              </a:rPr>
              <a:t>goal</a:t>
            </a:r>
            <a:r>
              <a:rPr lang="en-US" dirty="0" smtClean="0"/>
              <a:t>), and looks for </a:t>
            </a:r>
            <a:r>
              <a:rPr lang="en-US" dirty="0" smtClean="0">
                <a:solidFill>
                  <a:srgbClr val="0301D8"/>
                </a:solidFill>
              </a:rPr>
              <a:t>rules</a:t>
            </a:r>
            <a:r>
              <a:rPr lang="en-US" dirty="0" smtClean="0"/>
              <a:t> that will help in </a:t>
            </a:r>
            <a:r>
              <a:rPr lang="en-US" dirty="0" smtClean="0">
                <a:solidFill>
                  <a:srgbClr val="0301D8"/>
                </a:solidFill>
              </a:rPr>
              <a:t>answering</a:t>
            </a:r>
            <a:r>
              <a:rPr lang="en-US" dirty="0" smtClean="0"/>
              <a:t> it.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7732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39969"/>
            <a:ext cx="7772400" cy="61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99906"/>
            <a:ext cx="8077200" cy="595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229598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838200"/>
            <a:ext cx="848554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001000" cy="597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■ </a:t>
            </a:r>
            <a:r>
              <a:rPr lang="en-US" b="1" dirty="0" smtClean="0">
                <a:solidFill>
                  <a:srgbClr val="C00000"/>
                </a:solidFill>
              </a:rPr>
              <a:t>Wisdom</a:t>
            </a:r>
            <a:r>
              <a:rPr lang="en-US" dirty="0" smtClean="0"/>
              <a:t> is the pinnacle </a:t>
            </a:r>
            <a:r>
              <a:rPr lang="ar-EG" dirty="0" smtClean="0"/>
              <a:t>قمة</a:t>
            </a:r>
            <a:r>
              <a:rPr lang="en-US" dirty="0" smtClean="0"/>
              <a:t> of understanding, </a:t>
            </a:r>
            <a:r>
              <a:rPr lang="en-US" dirty="0" smtClean="0">
                <a:solidFill>
                  <a:srgbClr val="0301D8"/>
                </a:solidFill>
              </a:rPr>
              <a:t>uncovers</a:t>
            </a:r>
            <a:r>
              <a:rPr lang="en-US" dirty="0" smtClean="0"/>
              <a:t> the </a:t>
            </a:r>
            <a:r>
              <a:rPr lang="en-US" i="1" dirty="0" smtClean="0">
                <a:solidFill>
                  <a:srgbClr val="0301D8"/>
                </a:solidFill>
              </a:rPr>
              <a:t>principles</a:t>
            </a:r>
            <a:r>
              <a:rPr lang="en-US" i="1" dirty="0" smtClean="0"/>
              <a:t> of </a:t>
            </a:r>
            <a:r>
              <a:rPr lang="en-US" i="1" dirty="0" smtClean="0">
                <a:solidFill>
                  <a:srgbClr val="0301D8"/>
                </a:solidFill>
              </a:rPr>
              <a:t>relationships</a:t>
            </a:r>
            <a:r>
              <a:rPr lang="en-US" i="1" dirty="0" smtClean="0"/>
              <a:t> that </a:t>
            </a:r>
            <a:r>
              <a:rPr lang="en-US" i="1" dirty="0" smtClean="0">
                <a:solidFill>
                  <a:srgbClr val="0301D8"/>
                </a:solidFill>
              </a:rPr>
              <a:t>describe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patterns</a:t>
            </a:r>
            <a:r>
              <a:rPr lang="en-US" dirty="0" smtClean="0"/>
              <a:t>. Provides </a:t>
            </a:r>
            <a:r>
              <a:rPr lang="en-US" dirty="0" smtClean="0">
                <a:solidFill>
                  <a:schemeClr val="tx2"/>
                </a:solidFill>
              </a:rPr>
              <a:t>answers</a:t>
            </a:r>
            <a:r>
              <a:rPr lang="en-US" dirty="0" smtClean="0"/>
              <a:t> as</a:t>
            </a:r>
            <a:r>
              <a:rPr lang="en-US" i="1" dirty="0" smtClean="0"/>
              <a:t> "</a:t>
            </a:r>
            <a:r>
              <a:rPr lang="en-US" i="1" dirty="0" smtClean="0">
                <a:solidFill>
                  <a:srgbClr val="FF0000"/>
                </a:solidFill>
              </a:rPr>
              <a:t>why</a:t>
            </a:r>
            <a:r>
              <a:rPr lang="en-US" i="1" dirty="0" smtClean="0"/>
              <a:t>"</a:t>
            </a:r>
            <a:r>
              <a:rPr lang="en-US" dirty="0" smtClean="0"/>
              <a:t> .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 : </a:t>
            </a:r>
            <a:r>
              <a:rPr lang="en-US" i="1" dirty="0" smtClean="0"/>
              <a:t>Encompasses </a:t>
            </a:r>
            <a:r>
              <a:rPr lang="en-US" i="1" dirty="0" smtClean="0">
                <a:solidFill>
                  <a:srgbClr val="0301D8"/>
                </a:solidFill>
              </a:rPr>
              <a:t>understanding</a:t>
            </a:r>
            <a:r>
              <a:rPr lang="en-US" i="1" dirty="0" smtClean="0"/>
              <a:t> of </a:t>
            </a:r>
            <a:r>
              <a:rPr lang="en-US" i="1" dirty="0" smtClean="0">
                <a:solidFill>
                  <a:srgbClr val="0301D8"/>
                </a:solidFill>
              </a:rPr>
              <a:t>all</a:t>
            </a:r>
            <a:r>
              <a:rPr lang="en-US" i="1" dirty="0" smtClean="0"/>
              <a:t> the </a:t>
            </a:r>
            <a:r>
              <a:rPr lang="en-US" i="1" dirty="0" smtClean="0">
                <a:solidFill>
                  <a:srgbClr val="0301D8"/>
                </a:solidFill>
              </a:rPr>
              <a:t>interactions</a:t>
            </a:r>
            <a:r>
              <a:rPr lang="en-US" i="1" dirty="0" smtClean="0"/>
              <a:t> that happen between </a:t>
            </a:r>
            <a:r>
              <a:rPr lang="en-US" i="1" dirty="0" smtClean="0">
                <a:solidFill>
                  <a:srgbClr val="0301D8"/>
                </a:solidFill>
              </a:rPr>
              <a:t>raining</a:t>
            </a:r>
            <a:r>
              <a:rPr lang="en-US" i="1" dirty="0" smtClean="0"/>
              <a:t>, </a:t>
            </a:r>
            <a:br>
              <a:rPr lang="en-US" i="1" dirty="0" smtClean="0"/>
            </a:br>
            <a:r>
              <a:rPr lang="en-US" i="1" dirty="0" smtClean="0">
                <a:solidFill>
                  <a:srgbClr val="0301D8"/>
                </a:solidFill>
              </a:rPr>
              <a:t>evaporation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air currents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0301D8"/>
                </a:solidFill>
              </a:rPr>
              <a:t>temperature</a:t>
            </a:r>
            <a:r>
              <a:rPr lang="en-US" i="1" dirty="0" smtClean="0"/>
              <a:t> gradients and changes.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Forward</a:t>
            </a:r>
            <a:r>
              <a:rPr lang="en-US" b="1" dirty="0" smtClean="0"/>
              <a:t>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Backward</a:t>
            </a:r>
            <a:r>
              <a:rPr lang="en-US" b="1" dirty="0" smtClean="0"/>
              <a:t> Chaining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‡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Depends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301D8"/>
                </a:solidFill>
              </a:rPr>
              <a:t>problem</a:t>
            </a:r>
            <a:r>
              <a:rPr lang="en-US" dirty="0" smtClean="0"/>
              <a:t>, and on properties of rule set.</a:t>
            </a:r>
          </a:p>
          <a:p>
            <a:r>
              <a:rPr lang="en-US" b="1" dirty="0" smtClean="0"/>
              <a:t>‡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Backward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chaining</a:t>
            </a:r>
            <a:r>
              <a:rPr lang="en-US" dirty="0" smtClean="0"/>
              <a:t> is likely to be </a:t>
            </a:r>
            <a:r>
              <a:rPr lang="en-US" dirty="0" smtClean="0">
                <a:solidFill>
                  <a:srgbClr val="0301D8"/>
                </a:solidFill>
              </a:rPr>
              <a:t>better</a:t>
            </a:r>
            <a:r>
              <a:rPr lang="en-US" dirty="0" smtClean="0"/>
              <a:t> if there is </a:t>
            </a:r>
            <a:r>
              <a:rPr lang="en-US" dirty="0" smtClean="0">
                <a:solidFill>
                  <a:srgbClr val="0301D8"/>
                </a:solidFill>
              </a:rPr>
              <a:t>clear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hypotheses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Examples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0301D8"/>
                </a:solidFill>
              </a:rPr>
              <a:t>Diagnostic</a:t>
            </a:r>
            <a:r>
              <a:rPr lang="en-US" dirty="0" smtClean="0"/>
              <a:t> problems or </a:t>
            </a:r>
            <a:r>
              <a:rPr lang="en-US" dirty="0" smtClean="0">
                <a:solidFill>
                  <a:srgbClr val="0301D8"/>
                </a:solidFill>
              </a:rPr>
              <a:t>classification</a:t>
            </a:r>
            <a:r>
              <a:rPr lang="en-US" dirty="0" smtClean="0"/>
              <a:t> problems, </a:t>
            </a:r>
            <a:r>
              <a:rPr lang="en-US" dirty="0" smtClean="0">
                <a:solidFill>
                  <a:srgbClr val="0301D8"/>
                </a:solidFill>
              </a:rPr>
              <a:t>Medical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expert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systems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‡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Forward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chaining</a:t>
            </a:r>
            <a:r>
              <a:rPr lang="en-US" dirty="0" smtClean="0"/>
              <a:t> may be </a:t>
            </a:r>
            <a:r>
              <a:rPr lang="en-US" dirty="0" smtClean="0">
                <a:solidFill>
                  <a:srgbClr val="0301D8"/>
                </a:solidFill>
              </a:rPr>
              <a:t>better</a:t>
            </a:r>
            <a:r>
              <a:rPr lang="en-US" dirty="0" smtClean="0"/>
              <a:t> if there is </a:t>
            </a:r>
            <a:r>
              <a:rPr lang="en-US" dirty="0" smtClean="0">
                <a:solidFill>
                  <a:srgbClr val="0301D8"/>
                </a:solidFill>
              </a:rPr>
              <a:t>less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clear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hypothesis</a:t>
            </a:r>
            <a:r>
              <a:rPr lang="en-US" dirty="0" smtClean="0"/>
              <a:t> and want to see what can be concluded from current situation;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Examples</a:t>
            </a:r>
            <a:r>
              <a:rPr lang="en-US" dirty="0" smtClean="0"/>
              <a:t> :</a:t>
            </a:r>
          </a:p>
          <a:p>
            <a:r>
              <a:rPr lang="en-US" dirty="0" smtClean="0">
                <a:solidFill>
                  <a:srgbClr val="0301D8"/>
                </a:solidFill>
              </a:rPr>
              <a:t>Synthesis</a:t>
            </a:r>
            <a:r>
              <a:rPr lang="en-US" dirty="0" smtClean="0"/>
              <a:t> systems - </a:t>
            </a:r>
            <a:r>
              <a:rPr lang="en-US" dirty="0" smtClean="0">
                <a:solidFill>
                  <a:srgbClr val="0301D8"/>
                </a:solidFill>
              </a:rPr>
              <a:t>design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301D8"/>
                </a:solidFill>
              </a:rPr>
              <a:t>configuration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Knowledge Model</a:t>
            </a:r>
            <a:r>
              <a:rPr lang="en-US" sz="3600" dirty="0" smtClean="0"/>
              <a:t> (</a:t>
            </a:r>
            <a:r>
              <a:rPr lang="en-US" sz="3600" dirty="0" err="1" smtClean="0"/>
              <a:t>Bellinger</a:t>
            </a:r>
            <a:r>
              <a:rPr lang="en-US" sz="3600" dirty="0" smtClean="0"/>
              <a:t> 1980)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1676400"/>
          </a:xfrm>
        </p:spPr>
        <p:txBody>
          <a:bodyPr/>
          <a:lstStyle/>
          <a:p>
            <a:r>
              <a:rPr lang="en-US" dirty="0" smtClean="0"/>
              <a:t>A knowledge model tells, that as the </a:t>
            </a:r>
            <a:r>
              <a:rPr lang="en-US" dirty="0" smtClean="0">
                <a:solidFill>
                  <a:srgbClr val="0301D8"/>
                </a:solidFill>
              </a:rPr>
              <a:t>degree</a:t>
            </a:r>
            <a:r>
              <a:rPr lang="en-US" dirty="0" smtClean="0"/>
              <a:t> of</a:t>
            </a:r>
            <a:r>
              <a:rPr lang="en-US" i="1" dirty="0" smtClean="0"/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connectedness</a:t>
            </a:r>
            <a:r>
              <a:rPr lang="en-US" i="1" dirty="0" smtClean="0"/>
              <a:t>”</a:t>
            </a:r>
            <a:r>
              <a:rPr lang="en-US" dirty="0" smtClean="0"/>
              <a:t> and </a:t>
            </a:r>
            <a:r>
              <a:rPr lang="en-US" i="1" dirty="0" smtClean="0"/>
              <a:t>“</a:t>
            </a:r>
            <a:r>
              <a:rPr lang="en-US" i="1" dirty="0" smtClean="0">
                <a:solidFill>
                  <a:srgbClr val="FF0000"/>
                </a:solidFill>
              </a:rPr>
              <a:t>understanding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01D8"/>
                </a:solidFill>
              </a:rPr>
              <a:t>increases</a:t>
            </a:r>
            <a:r>
              <a:rPr lang="en-US" dirty="0" smtClean="0"/>
              <a:t>, we progress from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data</a:t>
            </a:r>
            <a:r>
              <a:rPr lang="en-US" dirty="0" smtClean="0"/>
              <a:t> through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information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301D8"/>
                </a:solidFill>
              </a:rPr>
              <a:t>knowledge</a:t>
            </a:r>
            <a:r>
              <a:rPr lang="en-US" dirty="0" smtClean="0"/>
              <a:t> to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301D8"/>
                </a:solidFill>
              </a:rPr>
              <a:t>wisdom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08429"/>
            <a:ext cx="5791200" cy="401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6439</TotalTime>
  <Words>2879</Words>
  <Application>Microsoft Office PowerPoint</Application>
  <PresentationFormat>On-screen Show (4:3)</PresentationFormat>
  <Paragraphs>519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Flow</vt:lpstr>
      <vt:lpstr>Artificial Intelligence</vt:lpstr>
      <vt:lpstr>Knowledge Representation Topics</vt:lpstr>
      <vt:lpstr>Knowledge </vt:lpstr>
      <vt:lpstr>Knowledge </vt:lpstr>
      <vt:lpstr>Slide 5</vt:lpstr>
      <vt:lpstr>1. Knowledge</vt:lpstr>
      <vt:lpstr>Slide 7</vt:lpstr>
      <vt:lpstr>Slide 8</vt:lpstr>
      <vt:lpstr>Knowledge Model (Bellinger 1980)</vt:lpstr>
      <vt:lpstr>Slide 10</vt:lpstr>
      <vt:lpstr>Knowledge Typology Map</vt:lpstr>
      <vt:lpstr>Slide 12</vt:lpstr>
      <vt:lpstr> Knowledge Types</vt:lpstr>
      <vt:lpstr>Slide 14</vt:lpstr>
      <vt:lpstr>Slide 15</vt:lpstr>
      <vt:lpstr>1.1 Framework of Knowledge Representation (Poole 1998)</vt:lpstr>
      <vt:lpstr>Slide 17</vt:lpstr>
      <vt:lpstr>Mapping between Facts and Representation</vt:lpstr>
      <vt:lpstr>Slide 19</vt:lpstr>
      <vt:lpstr>Logic</vt:lpstr>
      <vt:lpstr>Logic as a KR Language</vt:lpstr>
      <vt:lpstr>2.1 Logic Representation</vt:lpstr>
      <vt:lpstr> Propositional Logic (PL)</vt:lpstr>
      <vt:lpstr> Propositional Logic (PL)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Predicate Logic</vt:lpstr>
      <vt:lpstr>Slide 33</vt:lpstr>
      <vt:lpstr>Slide 34</vt:lpstr>
      <vt:lpstr>Slide 35</vt:lpstr>
      <vt:lpstr>Slide 36</vt:lpstr>
      <vt:lpstr>Slide 37</vt:lpstr>
      <vt:lpstr>Predicate Logic Quantifiers</vt:lpstr>
      <vt:lpstr>Slide 39</vt:lpstr>
      <vt:lpstr>Slide 40</vt:lpstr>
      <vt:lpstr>Slide 41</vt:lpstr>
      <vt:lpstr>Slide 42</vt:lpstr>
      <vt:lpstr>Slide 43</vt:lpstr>
      <vt:lpstr>Slide 44</vt:lpstr>
      <vt:lpstr>2.2 Representing “ IsA ” and “ Instance ” Relationships</vt:lpstr>
      <vt:lpstr>Slide 46</vt:lpstr>
      <vt:lpstr>Slide 47</vt:lpstr>
      <vt:lpstr>3. KR Using Rules</vt:lpstr>
      <vt:lpstr>Slide 49</vt:lpstr>
      <vt:lpstr>Slide 50</vt:lpstr>
      <vt:lpstr>Slide 51</vt:lpstr>
      <vt:lpstr>3.1 Procedural versus Declarative Knowledge</vt:lpstr>
      <vt:lpstr>Slide 53</vt:lpstr>
      <vt:lpstr>Slide 54</vt:lpstr>
      <vt:lpstr>Slide 55</vt:lpstr>
      <vt:lpstr>3.2 Logic Programming</vt:lpstr>
      <vt:lpstr>Slide 57</vt:lpstr>
      <vt:lpstr>Examples of Logic Statements</vt:lpstr>
      <vt:lpstr>Logic Programming Language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3.3 Forward versus Backward Reasoning</vt:lpstr>
      <vt:lpstr>Slide 74</vt:lpstr>
      <vt:lpstr>Slide 75</vt:lpstr>
      <vt:lpstr>Slide 76</vt:lpstr>
      <vt:lpstr>Slide 77</vt:lpstr>
      <vt:lpstr>Slide 78</vt:lpstr>
      <vt:lpstr>Slide 79</vt:lpstr>
      <vt:lpstr>Slide 80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Sammak</dc:creator>
  <cp:lastModifiedBy>Sammak</cp:lastModifiedBy>
  <cp:revision>221</cp:revision>
  <dcterms:created xsi:type="dcterms:W3CDTF">2006-08-16T00:00:00Z</dcterms:created>
  <dcterms:modified xsi:type="dcterms:W3CDTF">2013-11-02T18:07:52Z</dcterms:modified>
</cp:coreProperties>
</file>